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8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D95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7" autoAdjust="0"/>
    <p:restoredTop sz="94660"/>
  </p:normalViewPr>
  <p:slideViewPr>
    <p:cSldViewPr>
      <p:cViewPr varScale="1">
        <p:scale>
          <a:sx n="116" d="100"/>
          <a:sy n="116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ACD6-8793-4FB2-BAD4-BD0976A04561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0B25-BC7D-42DC-8417-22BE6789C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1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0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14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0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1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7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4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3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0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5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4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62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27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37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13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38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7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88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9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3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2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22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90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49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44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ID: 30727550</a:t>
            </a:r>
          </a:p>
          <a:p>
            <a:r>
              <a:rPr lang="en-GB" altLang="en-US" smtClean="0"/>
              <a:t>Copyright Gunther von Hagens, Institute of Plastination, Body Worlds exhibition</a:t>
            </a:r>
          </a:p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F822E7-9626-484B-84EB-086CF63C0EC4}" type="slidenum">
              <a:rPr lang="en-US" altLang="en-US" sz="1200">
                <a:ea typeface="ＭＳ Ｐゴシック" panose="020B0600070205080204" pitchFamily="34" charset="-128"/>
              </a:rPr>
              <a:pPr/>
              <a:t>49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616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97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4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4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7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6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8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6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384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351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00192" y="383187"/>
            <a:ext cx="2627784" cy="63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328211" cy="12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5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975"/>
            <a:ext cx="78867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07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2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5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969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0887"/>
            <a:ext cx="3868340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969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0887"/>
            <a:ext cx="3887391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4" y="360000"/>
            <a:ext cx="2052086" cy="59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1"/>
          <a:stretch/>
        </p:blipFill>
        <p:spPr>
          <a:xfrm>
            <a:off x="4355693" y="6378387"/>
            <a:ext cx="434359" cy="33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2" y="6234642"/>
            <a:ext cx="9144000" cy="23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79"/>
          <a:stretch/>
        </p:blipFill>
        <p:spPr>
          <a:xfrm>
            <a:off x="7379992" y="6384059"/>
            <a:ext cx="340719" cy="33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9"/>
          <a:stretch/>
        </p:blipFill>
        <p:spPr>
          <a:xfrm>
            <a:off x="5916165" y="6378387"/>
            <a:ext cx="348393" cy="33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77753"/>
            <a:ext cx="1736502" cy="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4195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17" y="1813843"/>
            <a:ext cx="6766520" cy="2387600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Conducting subjective and objective assessment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 sz="1800" dirty="0" smtClean="0">
                <a:ea typeface="ＭＳ Ｐゴシック" panose="020B0600070205080204" pitchFamily="34" charset="-128"/>
              </a:rPr>
              <a:t>LO: </a:t>
            </a:r>
            <a:r>
              <a:rPr lang="en-US" altLang="en-US" sz="1800" dirty="0">
                <a:ea typeface="ＭＳ Ｐゴシック" panose="020B0600070205080204" pitchFamily="34" charset="-128"/>
              </a:rPr>
              <a:t>Effects of anatomy, physiology and pathology on human 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677" y="1555051"/>
            <a:ext cx="2426156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cs typeface="Arial" panose="020B0604020202020204" pitchFamily="34" charset="0"/>
              </a:rPr>
              <a:t>Hyperlordosis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cs typeface="Arial" panose="020B0604020202020204" pitchFamily="34" charset="0"/>
              </a:rPr>
              <a:t>Hyperkyphosis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Flat </a:t>
            </a:r>
            <a:r>
              <a:rPr lang="en-GB" dirty="0" smtClean="0">
                <a:cs typeface="Arial" panose="020B0604020202020204" pitchFamily="34" charset="0"/>
              </a:rPr>
              <a:t>back 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Sway </a:t>
            </a:r>
            <a:r>
              <a:rPr lang="en-GB" dirty="0" smtClean="0">
                <a:cs typeface="Arial" panose="020B0604020202020204" pitchFamily="34" charset="0"/>
              </a:rPr>
              <a:t>back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Winged </a:t>
            </a:r>
            <a:r>
              <a:rPr lang="en-GB" dirty="0" smtClean="0">
                <a:cs typeface="Arial" panose="020B0604020202020204" pitchFamily="34" charset="0"/>
              </a:rPr>
              <a:t>scapula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Arial" panose="020B0604020202020204" pitchFamily="34" charset="0"/>
              </a:rPr>
              <a:t>Scoliosis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Arial" panose="020B0604020202020204" pitchFamily="34" charset="0"/>
              </a:rPr>
              <a:t>Dowagers hump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5051"/>
            <a:ext cx="4437519" cy="4437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847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Postural deviations</a:t>
            </a:r>
          </a:p>
        </p:txBody>
      </p:sp>
    </p:spTree>
    <p:extLst>
      <p:ext uri="{BB962C8B-B14F-4D97-AF65-F5344CB8AC3E}">
        <p14:creationId xmlns:p14="http://schemas.microsoft.com/office/powerpoint/2010/main" val="37029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 b="21299"/>
          <a:stretch/>
        </p:blipFill>
        <p:spPr>
          <a:xfrm>
            <a:off x="693148" y="2140242"/>
            <a:ext cx="7695276" cy="3491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148" y="5805264"/>
            <a:ext cx="966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Flat back 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602" y="1657344"/>
            <a:ext cx="26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Hyperkyphosis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/</a:t>
            </a:r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Hyperlordosis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352" y="5805264"/>
            <a:ext cx="1407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Hyperlordosis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6613" y="1656345"/>
            <a:ext cx="1391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Hyperkyphosis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3233" y="438659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Scoliosis</a:t>
            </a:r>
            <a:r>
              <a:rPr lang="en-GB" sz="1600" dirty="0" smtClean="0">
                <a:solidFill>
                  <a:srgbClr val="D950BE"/>
                </a:solidFill>
              </a:rPr>
              <a:t> </a:t>
            </a:r>
            <a:endParaRPr lang="en-GB" sz="1600" dirty="0">
              <a:solidFill>
                <a:srgbClr val="D950B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908720"/>
            <a:ext cx="3847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Postural deviations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60440" y="5564454"/>
            <a:ext cx="0" cy="244762"/>
          </a:xfrm>
          <a:prstGeom prst="straightConnector1">
            <a:avLst/>
          </a:prstGeom>
          <a:ln w="12700">
            <a:solidFill>
              <a:srgbClr val="D9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48814" y="5581988"/>
            <a:ext cx="0" cy="244762"/>
          </a:xfrm>
          <a:prstGeom prst="straightConnector1">
            <a:avLst/>
          </a:prstGeom>
          <a:ln w="12700">
            <a:solidFill>
              <a:srgbClr val="D9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23728" y="1995898"/>
            <a:ext cx="0" cy="234227"/>
          </a:xfrm>
          <a:prstGeom prst="straightConnector1">
            <a:avLst/>
          </a:prstGeom>
          <a:ln w="12700">
            <a:solidFill>
              <a:srgbClr val="D9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12216" y="1994899"/>
            <a:ext cx="0" cy="234227"/>
          </a:xfrm>
          <a:prstGeom prst="straightConnector1">
            <a:avLst/>
          </a:prstGeom>
          <a:ln w="12700">
            <a:solidFill>
              <a:srgbClr val="D9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4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67084"/>
              </p:ext>
            </p:extLst>
          </p:nvPr>
        </p:nvGraphicFramePr>
        <p:xfrm>
          <a:off x="683568" y="1700808"/>
          <a:ext cx="7776864" cy="40109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52"/>
                <a:gridCol w="2376264"/>
                <a:gridCol w="2448272"/>
                <a:gridCol w="1584176"/>
              </a:tblGrid>
              <a:tr h="0">
                <a:tc>
                  <a:txBody>
                    <a:bodyPr/>
                    <a:lstStyle/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Weak/long muscles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Short/tight muscles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Action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effectLst/>
                        </a:rPr>
                        <a:t>Hyperlordosis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Hamstrings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Gluteals</a:t>
                      </a: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Abdominals </a:t>
                      </a: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ysClr val="windowText" lastClr="000000"/>
                          </a:solidFill>
                        </a:rPr>
                        <a:t>Back extensors (possibly)</a:t>
                      </a:r>
                    </a:p>
                    <a:p>
                      <a:r>
                        <a:rPr lang="en-GB" sz="1400" dirty="0" smtClean="0">
                          <a:solidFill>
                            <a:sysClr val="windowText" lastClr="000000"/>
                          </a:solidFill>
                        </a:rPr>
                        <a:t>Hip flexors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ysClr val="windowText" lastClr="000000"/>
                          </a:solidFill>
                        </a:rPr>
                        <a:t>Stretch short muscles. </a:t>
                      </a:r>
                    </a:p>
                    <a:p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ysClr val="windowText" lastClr="000000"/>
                          </a:solidFill>
                        </a:rPr>
                        <a:t>Strengthen weaker</a:t>
                      </a:r>
                      <a:r>
                        <a:rPr lang="en-GB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ysClr val="windowText" lastClr="000000"/>
                          </a:solidFill>
                        </a:rPr>
                        <a:t>muscles.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effectLst/>
                        </a:rPr>
                        <a:t>Hyperkyphosis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Lower and middle trapezius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Rhomboids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Neck flexors</a:t>
                      </a: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Neck extensors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Pectorals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Anterior deltoid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Upper trapezius</a:t>
                      </a:r>
                      <a:endParaRPr lang="en-GB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</a:rPr>
                        <a:t>Flat back </a:t>
                      </a:r>
                      <a:endParaRPr lang="en-GB" sz="1400" b="1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Hip flexors</a:t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Back may be long but not necessarily weak</a:t>
                      </a:r>
                      <a:endParaRPr lang="en-GB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Hamstrings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Possibly</a:t>
                      </a:r>
                      <a:r>
                        <a:rPr lang="en-GB" sz="1400" baseline="0" dirty="0" smtClean="0">
                          <a:effectLst/>
                        </a:rPr>
                        <a:t> abdominals</a:t>
                      </a: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</a:rPr>
                        <a:t>Sway back </a:t>
                      </a:r>
                      <a:endParaRPr lang="en-GB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Hip flexor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External </a:t>
                      </a:r>
                      <a:r>
                        <a:rPr lang="en-GB" sz="1400" dirty="0" err="1" smtClean="0">
                          <a:effectLst/>
                        </a:rPr>
                        <a:t>obliques</a:t>
                      </a: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Upper back extensors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Neck flexors</a:t>
                      </a:r>
                      <a:endParaRPr lang="en-GB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Hamstrings,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Internal oblique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Lumbar extensors (may be strong, but not short)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effectLst/>
                        </a:rPr>
                        <a:t>Scoliosis 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One side convex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Other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side concave</a:t>
                      </a: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908720"/>
            <a:ext cx="279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Posture types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6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t="16356" r="62349" b="22611"/>
          <a:stretch/>
        </p:blipFill>
        <p:spPr>
          <a:xfrm>
            <a:off x="6372200" y="1231885"/>
            <a:ext cx="1009289" cy="4813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963" y="1555051"/>
            <a:ext cx="61206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sz="2000" dirty="0" smtClean="0">
                <a:solidFill>
                  <a:schemeClr val="bg2">
                    <a:lumMod val="50000"/>
                  </a:schemeClr>
                </a:solidFill>
              </a:rPr>
              <a:t>Lower 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</a:rPr>
              <a:t>crossed </a:t>
            </a:r>
            <a:r>
              <a:rPr lang="en-GB" altLang="en-US" sz="2000" dirty="0" smtClean="0">
                <a:solidFill>
                  <a:schemeClr val="bg2">
                    <a:lumMod val="50000"/>
                  </a:schemeClr>
                </a:solidFill>
              </a:rPr>
              <a:t>syndrome</a:t>
            </a:r>
          </a:p>
          <a:p>
            <a:pPr>
              <a:buClr>
                <a:srgbClr val="990099"/>
              </a:buClr>
            </a:pPr>
            <a:endParaRPr lang="en-GB" altLang="en-US" dirty="0">
              <a:solidFill>
                <a:srgbClr val="7030A0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sz="800" dirty="0">
                <a:solidFill>
                  <a:srgbClr val="FF0000"/>
                </a:solidFill>
              </a:rPr>
              <a:t>   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950BE"/>
                </a:solidFill>
              </a:rPr>
              <a:t>Potential contributory factors and causes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Genetics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Pregnancy, e.g. baby weight and lengthening of RA muscle</a:t>
            </a:r>
            <a:endParaRPr lang="en-GB" alt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Occupation</a:t>
            </a:r>
            <a:endParaRPr lang="en-GB" altLang="en-US" sz="1600" dirty="0"/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Lifestyle</a:t>
            </a:r>
            <a:endParaRPr lang="en-GB" altLang="en-US" sz="1600" dirty="0"/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Obesity – abdominal adiposity</a:t>
            </a:r>
            <a:endParaRPr lang="en-GB" altLang="en-US" sz="1600" dirty="0"/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Sport, e.g. gymnastics (hyperextension)</a:t>
            </a:r>
            <a:endParaRPr lang="en-GB" altLang="en-US" sz="1600" dirty="0"/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Over-compensation related to a past </a:t>
            </a:r>
            <a:r>
              <a:rPr lang="en-GB" altLang="en-US" sz="1600" dirty="0" smtClean="0"/>
              <a:t>injury</a:t>
            </a:r>
            <a:endParaRPr lang="en-GB" alt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283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Hyperlordosis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5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6538" y="1484784"/>
            <a:ext cx="799791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 smtClean="0">
                <a:solidFill>
                  <a:schemeClr val="bg2">
                    <a:lumMod val="50000"/>
                  </a:schemeClr>
                </a:solidFill>
              </a:rPr>
              <a:t>Lower 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</a:rPr>
              <a:t>crossed syndrome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Assessment </a:t>
            </a:r>
            <a:endParaRPr lang="en-GB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General lower back pain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No obvious cause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Excessive </a:t>
            </a:r>
            <a:r>
              <a:rPr lang="en-GB" altLang="en-US" sz="1600" dirty="0">
                <a:cs typeface="Arial" panose="020B0604020202020204" pitchFamily="34" charset="0"/>
              </a:rPr>
              <a:t>lumbar </a:t>
            </a:r>
            <a:r>
              <a:rPr lang="en-GB" altLang="en-US" sz="1600" dirty="0" smtClean="0">
                <a:cs typeface="Arial" panose="020B0604020202020204" pitchFamily="34" charset="0"/>
              </a:rPr>
              <a:t>curve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Anterior pelvic tilt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Short/overly tight - iliopsoas</a:t>
            </a:r>
            <a:r>
              <a:rPr lang="en-GB" altLang="en-US" sz="1600" dirty="0">
                <a:cs typeface="Arial" panose="020B0604020202020204" pitchFamily="34" charset="0"/>
              </a:rPr>
              <a:t>, </a:t>
            </a:r>
            <a:r>
              <a:rPr lang="en-GB" altLang="en-US" sz="1600" dirty="0" smtClean="0">
                <a:cs typeface="Arial" panose="020B0604020202020204" pitchFamily="34" charset="0"/>
              </a:rPr>
              <a:t>erector </a:t>
            </a:r>
            <a:r>
              <a:rPr lang="en-GB" altLang="en-US" sz="1600" dirty="0">
                <a:cs typeface="Arial" panose="020B0604020202020204" pitchFamily="34" charset="0"/>
              </a:rPr>
              <a:t>spinae, rectus </a:t>
            </a:r>
            <a:r>
              <a:rPr lang="en-GB" altLang="en-US" sz="1600" dirty="0" err="1">
                <a:cs typeface="Arial" panose="020B0604020202020204" pitchFamily="34" charset="0"/>
              </a:rPr>
              <a:t>femoris</a:t>
            </a:r>
            <a:r>
              <a:rPr lang="en-GB" altLang="en-US" sz="1600" dirty="0">
                <a:cs typeface="Arial" panose="020B0604020202020204" pitchFamily="34" charset="0"/>
              </a:rPr>
              <a:t>, adductors, TFL, </a:t>
            </a:r>
            <a:r>
              <a:rPr lang="en-GB" altLang="en-US" sz="1600" dirty="0" smtClean="0">
                <a:cs typeface="Arial" panose="020B0604020202020204" pitchFamily="34" charset="0"/>
              </a:rPr>
              <a:t>QL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Lengthened/inhibited - rectus </a:t>
            </a:r>
            <a:r>
              <a:rPr lang="en-GB" altLang="en-US" sz="1600" dirty="0">
                <a:cs typeface="Arial" panose="020B0604020202020204" pitchFamily="34" charset="0"/>
              </a:rPr>
              <a:t>abdominis, </a:t>
            </a:r>
            <a:r>
              <a:rPr lang="en-GB" altLang="en-US" sz="1600" dirty="0" smtClean="0">
                <a:cs typeface="Arial" panose="020B0604020202020204" pitchFamily="34" charset="0"/>
              </a:rPr>
              <a:t>erector </a:t>
            </a:r>
            <a:r>
              <a:rPr lang="en-GB" altLang="en-US" sz="1600" dirty="0">
                <a:cs typeface="Arial" panose="020B0604020202020204" pitchFamily="34" charset="0"/>
              </a:rPr>
              <a:t>spinae, multifidus, </a:t>
            </a:r>
            <a:r>
              <a:rPr lang="en-GB" altLang="en-US" sz="1600" dirty="0" smtClean="0">
                <a:cs typeface="Arial" panose="020B0604020202020204" pitchFamily="34" charset="0"/>
              </a:rPr>
              <a:t>gluteus maximus and </a:t>
            </a:r>
            <a:r>
              <a:rPr lang="en-GB" altLang="en-US" sz="1600" dirty="0" err="1" smtClean="0">
                <a:cs typeface="Arial" panose="020B0604020202020204" pitchFamily="34" charset="0"/>
              </a:rPr>
              <a:t>medius</a:t>
            </a:r>
            <a:r>
              <a:rPr lang="en-GB" altLang="en-US" sz="1600" dirty="0">
                <a:cs typeface="Arial" panose="020B0604020202020204" pitchFamily="34" charset="0"/>
              </a:rPr>
              <a:t>, </a:t>
            </a:r>
            <a:r>
              <a:rPr lang="en-GB" altLang="en-US" sz="1600" dirty="0" smtClean="0">
                <a:cs typeface="Arial" panose="020B0604020202020204" pitchFamily="34" charset="0"/>
              </a:rPr>
              <a:t>hamstrings</a:t>
            </a:r>
            <a:endParaRPr lang="en-GB" altLang="en-US" sz="1600" dirty="0">
              <a:cs typeface="Arial" panose="020B0604020202020204" pitchFamily="34" charset="0"/>
            </a:endParaRPr>
          </a:p>
          <a:p>
            <a:endParaRPr lang="en-GB" altLang="en-US" sz="1400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D950BE"/>
                </a:solidFill>
                <a:cs typeface="Arial" panose="020B0604020202020204" pitchFamily="34" charset="0"/>
              </a:rPr>
              <a:t>Treatment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Soft tissue techniques and stretching to lengthen </a:t>
            </a:r>
            <a:r>
              <a:rPr lang="en-GB" altLang="en-US" sz="1600" dirty="0">
                <a:cs typeface="Arial" panose="020B0604020202020204" pitchFamily="34" charset="0"/>
              </a:rPr>
              <a:t>short </a:t>
            </a:r>
            <a:r>
              <a:rPr lang="en-GB" altLang="en-US" sz="1600" dirty="0" smtClean="0">
                <a:cs typeface="Arial" panose="020B0604020202020204" pitchFamily="34" charset="0"/>
              </a:rPr>
              <a:t>muscles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Strengthen </a:t>
            </a:r>
            <a:r>
              <a:rPr lang="en-GB" altLang="en-US" sz="1600" dirty="0">
                <a:cs typeface="Arial" panose="020B0604020202020204" pitchFamily="34" charset="0"/>
              </a:rPr>
              <a:t>inhibited </a:t>
            </a:r>
            <a:r>
              <a:rPr lang="en-GB" altLang="en-US" sz="1600" dirty="0" smtClean="0">
                <a:cs typeface="Arial" panose="020B0604020202020204" pitchFamily="34" charset="0"/>
              </a:rPr>
              <a:t>muscles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cs typeface="Arial" panose="020B0604020202020204" pitchFamily="34" charset="0"/>
              </a:rPr>
              <a:t>D</a:t>
            </a:r>
            <a:r>
              <a:rPr lang="en-GB" altLang="en-US" sz="1600" dirty="0" smtClean="0">
                <a:cs typeface="Arial" panose="020B0604020202020204" pitchFamily="34" charset="0"/>
              </a:rPr>
              <a:t>etermine </a:t>
            </a:r>
            <a:r>
              <a:rPr lang="en-GB" altLang="en-US" sz="1600" dirty="0">
                <a:cs typeface="Arial" panose="020B0604020202020204" pitchFamily="34" charset="0"/>
              </a:rPr>
              <a:t>cause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Provide preventive </a:t>
            </a:r>
            <a:r>
              <a:rPr lang="en-GB" altLang="en-US" sz="1600" dirty="0">
                <a:cs typeface="Arial" panose="020B0604020202020204" pitchFamily="34" charset="0"/>
              </a:rPr>
              <a:t>advice or </a:t>
            </a:r>
            <a:r>
              <a:rPr lang="en-GB" altLang="en-US" sz="1600" dirty="0" smtClean="0">
                <a:cs typeface="Arial" panose="020B0604020202020204" pitchFamily="34" charset="0"/>
              </a:rPr>
              <a:t>treatment</a:t>
            </a:r>
            <a:endParaRPr lang="en-GB" altLang="en-US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94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Hyperlordosis</a:t>
            </a:r>
            <a:r>
              <a:rPr lang="en-GB" sz="3600" b="1" dirty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8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15609" r="45370" b="23070"/>
          <a:stretch/>
        </p:blipFill>
        <p:spPr>
          <a:xfrm>
            <a:off x="5292080" y="1052736"/>
            <a:ext cx="1836522" cy="5050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204864"/>
            <a:ext cx="5328591" cy="1808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950BE"/>
                </a:solidFill>
              </a:rPr>
              <a:t>Potential </a:t>
            </a:r>
            <a:r>
              <a:rPr lang="en-GB" altLang="en-US" dirty="0" smtClean="0">
                <a:solidFill>
                  <a:srgbClr val="D950BE"/>
                </a:solidFill>
              </a:rPr>
              <a:t>contributory factors and causes</a:t>
            </a:r>
            <a:endParaRPr lang="en-GB" altLang="en-US" dirty="0">
              <a:solidFill>
                <a:srgbClr val="D950BE"/>
              </a:solidFill>
            </a:endParaRP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Sedentary occupation, e.g. driving, desk work</a:t>
            </a:r>
            <a:endParaRPr lang="en-GB" altLang="en-US" sz="16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Lifestyle</a:t>
            </a:r>
            <a:endParaRPr lang="en-GB" altLang="en-US" sz="16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Sport activities, e.g. cycling</a:t>
            </a:r>
            <a:endParaRPr lang="en-GB" altLang="en-US" sz="160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Over-compensation related to a past </a:t>
            </a:r>
            <a:r>
              <a:rPr lang="en-GB" altLang="en-US" sz="1600" dirty="0" smtClean="0"/>
              <a:t>injury</a:t>
            </a:r>
            <a:endParaRPr lang="en-GB" alt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Hyperkyphosis</a:t>
            </a:r>
            <a:endParaRPr lang="en-GB" sz="3600" b="1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472377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Upper crossed syndrome</a:t>
            </a:r>
          </a:p>
        </p:txBody>
      </p:sp>
    </p:spTree>
    <p:extLst>
      <p:ext uri="{BB962C8B-B14F-4D97-AF65-F5344CB8AC3E}">
        <p14:creationId xmlns:p14="http://schemas.microsoft.com/office/powerpoint/2010/main" val="153570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250" b="5062"/>
          <a:stretch/>
        </p:blipFill>
        <p:spPr>
          <a:xfrm>
            <a:off x="2339752" y="935889"/>
            <a:ext cx="4649922" cy="51319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372200" y="1052736"/>
            <a:ext cx="0" cy="5112568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6378370"/>
            <a:ext cx="1780186" cy="4999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131840" y="1196752"/>
            <a:ext cx="0" cy="502637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3608" y="-20023"/>
            <a:ext cx="18002" cy="685800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2700" y="2636912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D950BE"/>
                </a:solidFill>
              </a:rPr>
              <a:t>Plumbline</a:t>
            </a:r>
            <a:endParaRPr lang="en-GB" sz="2400" dirty="0">
              <a:solidFill>
                <a:srgbClr val="D950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16832"/>
            <a:ext cx="785176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Assessment </a:t>
            </a:r>
            <a:endParaRPr lang="en-GB" dirty="0" smtClean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Headaches, neck </a:t>
            </a:r>
            <a:r>
              <a:rPr lang="en-GB" altLang="en-US" sz="1600" dirty="0">
                <a:cs typeface="Arial" panose="020B0604020202020204" pitchFamily="34" charset="0"/>
              </a:rPr>
              <a:t>or shoulder </a:t>
            </a:r>
            <a:r>
              <a:rPr lang="en-GB" altLang="en-US" sz="1600" dirty="0" smtClean="0">
                <a:cs typeface="Arial" panose="020B0604020202020204" pitchFamily="34" charset="0"/>
              </a:rPr>
              <a:t>pain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Rounded shoulders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Excessive </a:t>
            </a:r>
            <a:r>
              <a:rPr lang="en-GB" altLang="en-US" sz="1600" dirty="0">
                <a:cs typeface="Arial" panose="020B0604020202020204" pitchFamily="34" charset="0"/>
              </a:rPr>
              <a:t>kyphotic </a:t>
            </a:r>
            <a:r>
              <a:rPr lang="en-GB" altLang="en-US" sz="1600" dirty="0" smtClean="0">
                <a:cs typeface="Arial" panose="020B0604020202020204" pitchFamily="34" charset="0"/>
              </a:rPr>
              <a:t>curve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Excessive cervical </a:t>
            </a:r>
            <a:r>
              <a:rPr lang="en-GB" altLang="en-US" sz="1600" dirty="0" err="1">
                <a:cs typeface="Arial" panose="020B0604020202020204" pitchFamily="34" charset="0"/>
              </a:rPr>
              <a:t>lordotic</a:t>
            </a:r>
            <a:r>
              <a:rPr lang="en-GB" altLang="en-US" sz="1600" dirty="0"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cs typeface="Arial" panose="020B0604020202020204" pitchFamily="34" charset="0"/>
              </a:rPr>
              <a:t>curve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Shortened and tight - </a:t>
            </a:r>
            <a:r>
              <a:rPr lang="en-GB" altLang="en-US" sz="1600" dirty="0" err="1" smtClean="0">
                <a:cs typeface="Arial" panose="020B0604020202020204" pitchFamily="34" charset="0"/>
              </a:rPr>
              <a:t>levator</a:t>
            </a:r>
            <a:r>
              <a:rPr lang="en-GB" altLang="en-US" sz="1600" dirty="0" smtClean="0"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cs typeface="Arial" panose="020B0604020202020204" pitchFamily="34" charset="0"/>
              </a:rPr>
              <a:t>scapula/upper </a:t>
            </a:r>
            <a:r>
              <a:rPr lang="en-GB" altLang="en-US" sz="1600" dirty="0" smtClean="0">
                <a:cs typeface="Arial" panose="020B0604020202020204" pitchFamily="34" charset="0"/>
              </a:rPr>
              <a:t>trapezius, pectoralis </a:t>
            </a:r>
            <a:r>
              <a:rPr lang="en-GB" altLang="en-US" sz="1600" dirty="0" smtClean="0">
                <a:cs typeface="Arial" panose="020B0604020202020204" pitchFamily="34" charset="0"/>
              </a:rPr>
              <a:t>major/minor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Lengthened and weak - rhomboids</a:t>
            </a:r>
            <a:r>
              <a:rPr lang="en-GB" altLang="en-US" sz="1600" dirty="0">
                <a:cs typeface="Arial" panose="020B0604020202020204" pitchFamily="34" charset="0"/>
              </a:rPr>
              <a:t>, </a:t>
            </a:r>
            <a:r>
              <a:rPr lang="en-GB" altLang="en-US" sz="1600" dirty="0" smtClean="0">
                <a:cs typeface="Arial" panose="020B0604020202020204" pitchFamily="34" charset="0"/>
              </a:rPr>
              <a:t>trapezius (middle and lower), </a:t>
            </a:r>
            <a:r>
              <a:rPr lang="en-GB" altLang="en-US" sz="1600" dirty="0">
                <a:cs typeface="Arial" panose="020B0604020202020204" pitchFamily="34" charset="0"/>
              </a:rPr>
              <a:t>serratus </a:t>
            </a:r>
            <a:r>
              <a:rPr lang="en-GB" altLang="en-US" sz="1600" dirty="0" smtClean="0">
                <a:cs typeface="Arial" panose="020B0604020202020204" pitchFamily="34" charset="0"/>
              </a:rPr>
              <a:t>anterior</a:t>
            </a:r>
            <a:endParaRPr lang="en-GB" altLang="en-US" sz="1600" dirty="0"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D950BE"/>
                </a:solidFill>
                <a:cs typeface="Arial" panose="020B0604020202020204" pitchFamily="34" charset="0"/>
              </a:rPr>
              <a:t>Treatment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cs typeface="Arial" panose="020B0604020202020204" pitchFamily="34" charset="0"/>
              </a:rPr>
              <a:t>Soft tissue techniques and stretching to lengthen short </a:t>
            </a:r>
            <a:r>
              <a:rPr lang="en-GB" altLang="en-US" sz="1600" dirty="0" smtClean="0">
                <a:cs typeface="Arial" panose="020B0604020202020204" pitchFamily="34" charset="0"/>
              </a:rPr>
              <a:t>muscles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Strengthen </a:t>
            </a:r>
            <a:r>
              <a:rPr lang="en-GB" altLang="en-US" sz="1600" dirty="0">
                <a:cs typeface="Arial" panose="020B0604020202020204" pitchFamily="34" charset="0"/>
              </a:rPr>
              <a:t>inhibited </a:t>
            </a:r>
            <a:r>
              <a:rPr lang="en-GB" altLang="en-US" sz="1600" dirty="0" smtClean="0">
                <a:cs typeface="Arial" panose="020B0604020202020204" pitchFamily="34" charset="0"/>
              </a:rPr>
              <a:t>muscles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Aim to determine causal factors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cs typeface="Arial" panose="020B0604020202020204" pitchFamily="34" charset="0"/>
              </a:rPr>
              <a:t>Provide preventive </a:t>
            </a:r>
            <a:r>
              <a:rPr lang="en-GB" altLang="en-US" sz="1600" dirty="0">
                <a:cs typeface="Arial" panose="020B0604020202020204" pitchFamily="34" charset="0"/>
              </a:rPr>
              <a:t>advice or </a:t>
            </a:r>
            <a:r>
              <a:rPr lang="en-GB" altLang="en-US" sz="1600" dirty="0" smtClean="0">
                <a:cs typeface="Arial" panose="020B0604020202020204" pitchFamily="34" charset="0"/>
              </a:rPr>
              <a:t>treatment recommendations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Hyperkyphosis</a:t>
            </a:r>
            <a:endParaRPr lang="en-GB" sz="3600" b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72377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Upper crossed syndrome</a:t>
            </a:r>
          </a:p>
        </p:txBody>
      </p:sp>
    </p:spTree>
    <p:extLst>
      <p:ext uri="{BB962C8B-B14F-4D97-AF65-F5344CB8AC3E}">
        <p14:creationId xmlns:p14="http://schemas.microsoft.com/office/powerpoint/2010/main" val="5653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106721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950BE"/>
                </a:solidFill>
              </a:rPr>
              <a:t>Potential contributory </a:t>
            </a:r>
            <a:r>
              <a:rPr lang="en-GB" altLang="en-US" dirty="0" smtClean="0">
                <a:solidFill>
                  <a:srgbClr val="D950BE"/>
                </a:solidFill>
              </a:rPr>
              <a:t>factors and </a:t>
            </a:r>
            <a:r>
              <a:rPr lang="en-GB" altLang="en-US" dirty="0">
                <a:solidFill>
                  <a:srgbClr val="D950BE"/>
                </a:solidFill>
              </a:rPr>
              <a:t>causes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Heredity/genetic factors</a:t>
            </a:r>
            <a:endParaRPr lang="en-GB" alt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Lifestyle, e.g. heavy lifting or carrying on one shoulder </a:t>
            </a:r>
            <a:endParaRPr lang="en-GB" alt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Occupation</a:t>
            </a:r>
            <a:endParaRPr lang="en-GB" alt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Sport activities, e.g. racket sports</a:t>
            </a:r>
            <a:endParaRPr lang="en-GB" alt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Restriction or compensation from previous </a:t>
            </a:r>
            <a:r>
              <a:rPr lang="en-GB" altLang="en-US" sz="1600" dirty="0" smtClean="0"/>
              <a:t>injury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 t="15739" b="23923"/>
          <a:stretch/>
        </p:blipFill>
        <p:spPr>
          <a:xfrm>
            <a:off x="5940152" y="2126830"/>
            <a:ext cx="2412268" cy="2175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1801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Scoliosis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460390"/>
            <a:ext cx="4436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</a:rPr>
              <a:t>Lateral deviation of the vertebral column</a:t>
            </a:r>
          </a:p>
        </p:txBody>
      </p:sp>
    </p:spTree>
    <p:extLst>
      <p:ext uri="{BB962C8B-B14F-4D97-AF65-F5344CB8AC3E}">
        <p14:creationId xmlns:p14="http://schemas.microsoft.com/office/powerpoint/2010/main" val="19868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799288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  <a:buFont typeface="Wingdings 2" panose="05020102010507070707" pitchFamily="18" charset="2"/>
              <a:buNone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Assessment </a:t>
            </a:r>
            <a:endParaRPr lang="en-GB" altLang="en-US" dirty="0">
              <a:solidFill>
                <a:srgbClr val="D950B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ateral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deviation of the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spine visible</a:t>
            </a:r>
            <a:endParaRPr lang="en-GB" altLang="en-US" sz="7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Ipsilateral shortening of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erector spinae and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linked muscles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Contra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lateral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lengthening of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erector spinae on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opposite side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Localised pain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Secondary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effects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may include pressure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on other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structures or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organs</a:t>
            </a:r>
            <a:endParaRPr lang="en-GB" altLang="en-US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altLang="en-US" sz="7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D950B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Treatment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Soft tissue techniques and stretching to lengthen short </a:t>
            </a:r>
            <a:r>
              <a:rPr lang="en-GB" altLang="en-US" dirty="0" smtClean="0">
                <a:cs typeface="Arial" panose="020B0604020202020204" pitchFamily="34" charset="0"/>
              </a:rPr>
              <a:t>muscles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Strengthen inhibited muscles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Aim to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determine cause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signpost to GP if any consequential factors identified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Provide preventive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advice or treatment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801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Scoliosis</a:t>
            </a:r>
          </a:p>
        </p:txBody>
      </p:sp>
    </p:spTree>
    <p:extLst>
      <p:ext uri="{BB962C8B-B14F-4D97-AF65-F5344CB8AC3E}">
        <p14:creationId xmlns:p14="http://schemas.microsoft.com/office/powerpoint/2010/main" val="1897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86674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LO5</a:t>
            </a:r>
            <a:r>
              <a:rPr lang="en-US" altLang="en-US" dirty="0">
                <a:solidFill>
                  <a:srgbClr val="D950BE"/>
                </a:solidFill>
                <a:ea typeface="ＭＳ Ｐゴシック" panose="020B0600070205080204" pitchFamily="34" charset="-128"/>
              </a:rPr>
              <a:t>: Understand the effects of anatomy, physiology and pathology on human </a:t>
            </a:r>
            <a:r>
              <a:rPr lang="en-US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function</a:t>
            </a:r>
            <a:endParaRPr lang="en-US" altLang="en-US" sz="1600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</a:rPr>
              <a:t>Describe the characteristics of common postural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types</a:t>
            </a: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</a:rPr>
              <a:t>Explain the effects of postural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deviations</a:t>
            </a: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</a:rPr>
              <a:t>Describe the pathophysiology of common injuries/soft tissue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dysfunction</a:t>
            </a: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</a:rPr>
              <a:t>Explain how the ageing process affects the musculoskeletal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systems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01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Assessment criteria </a:t>
            </a:r>
          </a:p>
        </p:txBody>
      </p:sp>
    </p:spTree>
    <p:extLst>
      <p:ext uri="{BB962C8B-B14F-4D97-AF65-F5344CB8AC3E}">
        <p14:creationId xmlns:p14="http://schemas.microsoft.com/office/powerpoint/2010/main" val="24909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3450" y="155505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Describe </a:t>
            </a:r>
            <a:r>
              <a:rPr lang="en-GB" altLang="en-US" dirty="0">
                <a:solidFill>
                  <a:srgbClr val="D950BE"/>
                </a:solidFill>
                <a:ea typeface="ＭＳ Ｐゴシック" panose="020B0600070205080204" pitchFamily="34" charset="-128"/>
              </a:rPr>
              <a:t>the pathophysiology of common injuries/soft tissue </a:t>
            </a: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dysfunction</a:t>
            </a:r>
            <a:endParaRPr lang="en-GB" altLang="en-US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3901217" cy="3901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7390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67687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Strains </a:t>
            </a:r>
            <a:r>
              <a:rPr lang="en-GB" sz="1600" dirty="0" smtClean="0">
                <a:cs typeface="Arial" panose="020B0604020202020204" pitchFamily="34" charset="0"/>
              </a:rPr>
              <a:t>– muscle and tendon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Sprains – ligament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Overuse – tendinopathy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Skin – cuts, abrasions, blisters. Friction burns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Contusions and haematoma </a:t>
            </a:r>
            <a:r>
              <a:rPr lang="en-GB" sz="1600" dirty="0" smtClean="0">
                <a:cs typeface="Arial" panose="020B0604020202020204" pitchFamily="34" charset="0"/>
              </a:rPr>
              <a:t>- </a:t>
            </a:r>
            <a:r>
              <a:rPr lang="en-GB" sz="1600" dirty="0" smtClean="0">
                <a:cs typeface="Arial" panose="020B0604020202020204" pitchFamily="34" charset="0"/>
              </a:rPr>
              <a:t>inter and intramuscular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Bursa </a:t>
            </a:r>
            <a:r>
              <a:rPr lang="mr-IN" sz="1600" dirty="0" smtClean="0">
                <a:cs typeface="Arial" panose="020B0604020202020204" pitchFamily="34" charset="0"/>
              </a:rPr>
              <a:t>–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bursitis</a:t>
            </a:r>
          </a:p>
          <a:p>
            <a:pPr>
              <a:lnSpc>
                <a:spcPct val="150000"/>
              </a:lnSpc>
            </a:pPr>
            <a:endParaRPr lang="en-GB" dirty="0" smtClean="0"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Related conditions: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Muscle </a:t>
            </a:r>
            <a:r>
              <a:rPr lang="en-GB" sz="1600" dirty="0" smtClean="0">
                <a:cs typeface="Arial" panose="020B0604020202020204" pitchFamily="34" charset="0"/>
              </a:rPr>
              <a:t>cramp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Delayed onset muscle soreness (DOMS</a:t>
            </a:r>
            <a:r>
              <a:rPr lang="en-GB" sz="1600" dirty="0" smtClean="0">
                <a:cs typeface="Arial" panose="020B0604020202020204" pitchFamily="34" charset="0"/>
              </a:rPr>
              <a:t>)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173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Types of soft tissue injury </a:t>
            </a:r>
          </a:p>
        </p:txBody>
      </p:sp>
    </p:spTree>
    <p:extLst>
      <p:ext uri="{BB962C8B-B14F-4D97-AF65-F5344CB8AC3E}">
        <p14:creationId xmlns:p14="http://schemas.microsoft.com/office/powerpoint/2010/main" val="37644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6768752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 smtClean="0">
                <a:cs typeface="Arial" panose="020B0604020202020204" pitchFamily="34" charset="0"/>
              </a:rPr>
              <a:t>Severity </a:t>
            </a:r>
            <a:r>
              <a:rPr lang="en-GB" dirty="0" smtClean="0">
                <a:cs typeface="Arial" panose="020B0604020202020204" pitchFamily="34" charset="0"/>
              </a:rPr>
              <a:t>of injury graded as</a:t>
            </a:r>
            <a:r>
              <a:rPr lang="en-GB" dirty="0" smtClean="0">
                <a:cs typeface="Arial" panose="020B0604020202020204" pitchFamily="34" charset="0"/>
              </a:rPr>
              <a:t>: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1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– </a:t>
            </a: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m</a:t>
            </a:r>
            <a:r>
              <a:rPr lang="en-GB" sz="1600" b="1" dirty="0" smtClean="0">
                <a:solidFill>
                  <a:srgbClr val="D950B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ild</a:t>
            </a:r>
            <a:r>
              <a:rPr lang="en-GB" sz="1600" dirty="0" smtClean="0">
                <a:solidFill>
                  <a:srgbClr val="D950B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occurs 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when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&lt; 5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% of muscle fibres are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damaged, minor pain, swelling , minimal loss of function 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2 – moderate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: </a:t>
            </a:r>
            <a:r>
              <a:rPr lang="en-GB" sz="1600" dirty="0" smtClean="0">
                <a:cs typeface="Arial" panose="020B0604020202020204" pitchFamily="34" charset="0"/>
              </a:rPr>
              <a:t>more </a:t>
            </a:r>
            <a:r>
              <a:rPr lang="en-GB" sz="1600" dirty="0">
                <a:cs typeface="Arial" panose="020B0604020202020204" pitchFamily="34" charset="0"/>
              </a:rPr>
              <a:t>extensive damage to </a:t>
            </a:r>
            <a:r>
              <a:rPr lang="en-GB" sz="1600" dirty="0" smtClean="0">
                <a:cs typeface="Arial" panose="020B0604020202020204" pitchFamily="34" charset="0"/>
              </a:rPr>
              <a:t>fibres, pain and weakness more </a:t>
            </a:r>
            <a:r>
              <a:rPr lang="en-GB" sz="1600" dirty="0" smtClean="0">
                <a:cs typeface="Arial" panose="020B0604020202020204" pitchFamily="34" charset="0"/>
              </a:rPr>
              <a:t>pronounced</a:t>
            </a: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3 – severe</a:t>
            </a:r>
            <a:r>
              <a:rPr lang="en-GB" sz="1600" dirty="0">
                <a:solidFill>
                  <a:srgbClr val="D950BE"/>
                </a:solidFill>
                <a:cs typeface="Arial" panose="020B0604020202020204" pitchFamily="34" charset="0"/>
              </a:rPr>
              <a:t>: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total rupture/tear,  damage to &gt; 95</a:t>
            </a:r>
            <a:r>
              <a:rPr lang="en-GB" sz="1600" dirty="0">
                <a:cs typeface="Arial" panose="020B0604020202020204" pitchFamily="34" charset="0"/>
              </a:rPr>
              <a:t>% of </a:t>
            </a:r>
            <a:r>
              <a:rPr lang="en-GB" sz="1600" dirty="0" smtClean="0">
                <a:cs typeface="Arial" panose="020B0604020202020204" pitchFamily="34" charset="0"/>
              </a:rPr>
              <a:t>fibres, more significant swelling, loss of function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97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Strains - muscles and tendons </a:t>
            </a:r>
          </a:p>
        </p:txBody>
      </p:sp>
    </p:spTree>
    <p:extLst>
      <p:ext uri="{BB962C8B-B14F-4D97-AF65-F5344CB8AC3E}">
        <p14:creationId xmlns:p14="http://schemas.microsoft.com/office/powerpoint/2010/main" val="35402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7992888" cy="170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 smtClean="0">
                <a:cs typeface="Arial" panose="020B0604020202020204" pitchFamily="34" charset="0"/>
              </a:rPr>
              <a:t>Severity </a:t>
            </a:r>
            <a:r>
              <a:rPr lang="en-GB" dirty="0">
                <a:cs typeface="Arial" panose="020B0604020202020204" pitchFamily="34" charset="0"/>
              </a:rPr>
              <a:t>of injury graded as</a:t>
            </a:r>
            <a:r>
              <a:rPr lang="en-GB" dirty="0" smtClean="0">
                <a:cs typeface="Arial" panose="020B0604020202020204" pitchFamily="34" charset="0"/>
              </a:rPr>
              <a:t>: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1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- minimal damage, minor swelling,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pain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2 </a:t>
            </a:r>
            <a:r>
              <a:rPr lang="en-GB" sz="1600" dirty="0" smtClean="0">
                <a:cs typeface="Arial" panose="020B0604020202020204" pitchFamily="34" charset="0"/>
              </a:rPr>
              <a:t>-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GB" sz="1600" dirty="0" smtClean="0">
                <a:cs typeface="Arial" panose="020B0604020202020204" pitchFamily="34" charset="0"/>
              </a:rPr>
              <a:t>artial rupture/tear, joint laxity, some instability, moderate to severe </a:t>
            </a:r>
            <a:r>
              <a:rPr lang="en-GB" sz="1600" dirty="0" smtClean="0">
                <a:cs typeface="Arial" panose="020B0604020202020204" pitchFamily="34" charset="0"/>
              </a:rPr>
              <a:t>pain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D950BE"/>
                </a:solidFill>
                <a:cs typeface="Arial" panose="020B0604020202020204" pitchFamily="34" charset="0"/>
              </a:rPr>
              <a:t>Grade 3 </a:t>
            </a:r>
            <a:r>
              <a:rPr lang="en-GB" sz="1600" dirty="0" smtClean="0">
                <a:cs typeface="Arial" panose="020B0604020202020204" pitchFamily="34" charset="0"/>
              </a:rPr>
              <a:t>- total rupture, severe pain and swelling, loss of joint stability  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79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Sprains - ligaments</a:t>
            </a:r>
          </a:p>
        </p:txBody>
      </p:sp>
    </p:spTree>
    <p:extLst>
      <p:ext uri="{BB962C8B-B14F-4D97-AF65-F5344CB8AC3E}">
        <p14:creationId xmlns:p14="http://schemas.microsoft.com/office/powerpoint/2010/main" val="33891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555051"/>
            <a:ext cx="792088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Tendinopathy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– generic term for painful conditions that affect tendons, including: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cs typeface="Arial" panose="020B0604020202020204" pitchFamily="34" charset="0"/>
              </a:rPr>
              <a:t>Tendonitis – inflammation and </a:t>
            </a:r>
            <a:r>
              <a:rPr lang="en-GB" dirty="0" smtClean="0">
                <a:cs typeface="Arial" panose="020B0604020202020204" pitchFamily="34" charset="0"/>
              </a:rPr>
              <a:t>swelling</a:t>
            </a:r>
            <a:endParaRPr lang="en-GB" dirty="0" smtClean="0"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cs typeface="Arial" panose="020B0604020202020204" pitchFamily="34" charset="0"/>
              </a:rPr>
              <a:t>Tendinosis – degeneration of the tendon’s collagen in response to overuse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cs typeface="Arial" panose="020B0604020202020204" pitchFamily="34" charset="0"/>
              </a:rPr>
              <a:t>Tenosynovitis </a:t>
            </a:r>
            <a:r>
              <a:rPr lang="mr-IN" dirty="0" smtClean="0">
                <a:cs typeface="Arial" panose="020B0604020202020204" pitchFamily="34" charset="0"/>
              </a:rPr>
              <a:t>–</a:t>
            </a:r>
            <a:r>
              <a:rPr lang="en-GB" dirty="0" smtClean="0">
                <a:cs typeface="Arial" panose="020B0604020202020204" pitchFamily="34" charset="0"/>
              </a:rPr>
              <a:t> inflammation of the synovium of tendons within their synovial sheath (typically in the wrist)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Bursitis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– </a:t>
            </a:r>
            <a:r>
              <a:rPr lang="en-GB" dirty="0" smtClean="0">
                <a:cs typeface="Arial" panose="020B0604020202020204" pitchFamily="34" charset="0"/>
              </a:rPr>
              <a:t>swelling </a:t>
            </a:r>
            <a:r>
              <a:rPr lang="en-GB" dirty="0">
                <a:cs typeface="Arial" panose="020B0604020202020204" pitchFamily="34" charset="0"/>
              </a:rPr>
              <a:t>of a bursa </a:t>
            </a:r>
            <a:r>
              <a:rPr lang="en-GB" dirty="0" smtClean="0">
                <a:cs typeface="Arial" panose="020B0604020202020204" pitchFamily="34" charset="0"/>
              </a:rPr>
              <a:t>(small, fluid-filled </a:t>
            </a:r>
            <a:r>
              <a:rPr lang="en-GB" dirty="0">
                <a:cs typeface="Arial" panose="020B0604020202020204" pitchFamily="34" charset="0"/>
              </a:rPr>
              <a:t>sacs that provide cushioning between bones and </a:t>
            </a:r>
            <a:r>
              <a:rPr lang="en-GB" dirty="0" smtClean="0">
                <a:cs typeface="Arial" panose="020B0604020202020204" pitchFamily="34" charset="0"/>
              </a:rPr>
              <a:t>tendons) due </a:t>
            </a:r>
            <a:r>
              <a:rPr lang="en-GB" dirty="0">
                <a:cs typeface="Arial" panose="020B0604020202020204" pitchFamily="34" charset="0"/>
              </a:rPr>
              <a:t>to overuse </a:t>
            </a:r>
            <a:r>
              <a:rPr lang="en-GB" dirty="0" smtClean="0">
                <a:cs typeface="Arial" panose="020B0604020202020204" pitchFamily="34" charset="0"/>
              </a:rPr>
              <a:t>but may be due to acute </a:t>
            </a:r>
            <a:r>
              <a:rPr lang="en-GB" dirty="0">
                <a:cs typeface="Arial" panose="020B0604020202020204" pitchFamily="34" charset="0"/>
              </a:rPr>
              <a:t>direct </a:t>
            </a:r>
            <a:r>
              <a:rPr lang="en-GB" dirty="0" smtClean="0">
                <a:cs typeface="Arial" panose="020B0604020202020204" pitchFamily="34" charset="0"/>
              </a:rPr>
              <a:t>trauma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4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Overuse injuries </a:t>
            </a:r>
          </a:p>
        </p:txBody>
      </p:sp>
    </p:spTree>
    <p:extLst>
      <p:ext uri="{BB962C8B-B14F-4D97-AF65-F5344CB8AC3E}">
        <p14:creationId xmlns:p14="http://schemas.microsoft.com/office/powerpoint/2010/main" val="42650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1193" y="1412776"/>
            <a:ext cx="768522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Spasm </a:t>
            </a:r>
            <a:r>
              <a:rPr lang="en-GB" altLang="en-US" dirty="0" smtClean="0"/>
              <a:t>and tightness in </a:t>
            </a:r>
            <a:r>
              <a:rPr lang="en-GB" altLang="en-US" dirty="0"/>
              <a:t>a </a:t>
            </a:r>
            <a:r>
              <a:rPr lang="en-GB" altLang="en-US" dirty="0" smtClean="0"/>
              <a:t>muscle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C</a:t>
            </a:r>
            <a:r>
              <a:rPr lang="en-GB" altLang="en-US" dirty="0" smtClean="0"/>
              <a:t>omes on suddenly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Can be excruciatingly painful</a:t>
            </a:r>
            <a:endParaRPr lang="en-GB" altLang="en-US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Visible lump appears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i="1" dirty="0" smtClean="0">
                <a:solidFill>
                  <a:srgbClr val="D950BE"/>
                </a:solidFill>
              </a:rPr>
              <a:t>Can be alleviated by stretching and </a:t>
            </a:r>
            <a:r>
              <a:rPr lang="en-GB" altLang="en-US" i="1" dirty="0" smtClean="0">
                <a:solidFill>
                  <a:srgbClr val="D950BE"/>
                </a:solidFill>
              </a:rPr>
              <a:t>massage</a:t>
            </a:r>
            <a:endParaRPr lang="en-GB" altLang="en-US" dirty="0">
              <a:solidFill>
                <a:srgbClr val="D950B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Possible causes (none definitive):</a:t>
            </a:r>
            <a:endParaRPr lang="en-GB" altLang="en-US" dirty="0"/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/>
              <a:t>Tight/short muscles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/>
              <a:t>Low sodium levels</a:t>
            </a:r>
            <a:endParaRPr lang="en-GB" altLang="en-US" sz="1600" dirty="0"/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/>
              <a:t>Dehydration</a:t>
            </a:r>
            <a:endParaRPr lang="en-GB" altLang="en-US" sz="1600" dirty="0"/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/>
              <a:t>Glycogen depletion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9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Muscle cramp </a:t>
            </a:r>
          </a:p>
        </p:txBody>
      </p:sp>
    </p:spTree>
    <p:extLst>
      <p:ext uri="{BB962C8B-B14F-4D97-AF65-F5344CB8AC3E}">
        <p14:creationId xmlns:p14="http://schemas.microsoft.com/office/powerpoint/2010/main" val="23755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835292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Graze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-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caused </a:t>
            </a:r>
            <a:r>
              <a:rPr lang="en-GB" dirty="0">
                <a:cs typeface="Arial" panose="020B0604020202020204" pitchFamily="34" charset="0"/>
              </a:rPr>
              <a:t>by </a:t>
            </a:r>
            <a:r>
              <a:rPr lang="en-GB" dirty="0" smtClean="0">
                <a:cs typeface="Arial" panose="020B0604020202020204" pitchFamily="34" charset="0"/>
              </a:rPr>
              <a:t>friction, usually </a:t>
            </a:r>
            <a:r>
              <a:rPr lang="en-GB" dirty="0" smtClean="0">
                <a:cs typeface="Arial" panose="020B0604020202020204" pitchFamily="34" charset="0"/>
              </a:rPr>
              <a:t>superficial</a:t>
            </a:r>
            <a:endParaRPr lang="en-GB" dirty="0"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D950BE"/>
                </a:solidFill>
                <a:cs typeface="Arial" panose="020B0604020202020204" pitchFamily="34" charset="0"/>
              </a:rPr>
              <a:t>Cut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-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caused by something sharp penetrating through the </a:t>
            </a:r>
            <a:r>
              <a:rPr lang="en-GB" dirty="0" smtClean="0">
                <a:cs typeface="Arial" panose="020B0604020202020204" pitchFamily="34" charset="0"/>
              </a:rPr>
              <a:t>skin</a:t>
            </a:r>
            <a:endParaRPr lang="en-GB" dirty="0"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D950BE"/>
                </a:solidFill>
                <a:cs typeface="Arial" panose="020B0604020202020204" pitchFamily="34" charset="0"/>
              </a:rPr>
              <a:t>Burn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-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caused by fire, chemicals, electricity. Different degrees of burns, can be severe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84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Injuries to the skin </a:t>
            </a:r>
          </a:p>
        </p:txBody>
      </p:sp>
    </p:spTree>
    <p:extLst>
      <p:ext uri="{BB962C8B-B14F-4D97-AF65-F5344CB8AC3E}">
        <p14:creationId xmlns:p14="http://schemas.microsoft.com/office/powerpoint/2010/main" val="5435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31141"/>
            <a:ext cx="806489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/>
              <a:t>Discomfort</a:t>
            </a:r>
            <a:r>
              <a:rPr lang="en-GB" altLang="en-US" dirty="0" smtClean="0"/>
              <a:t>, soreness and stiffness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N</a:t>
            </a:r>
            <a:r>
              <a:rPr lang="en-GB" altLang="en-US" dirty="0" smtClean="0"/>
              <a:t>o sharp or acute pain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/>
              <a:t>No visible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Onset of symptoms delayed, not immediate: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altLang="en-US" dirty="0"/>
              <a:t>P</a:t>
            </a:r>
            <a:r>
              <a:rPr lang="en-GB" altLang="en-US" dirty="0" smtClean="0"/>
              <a:t>resent 1-2 days after training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dirty="0"/>
              <a:t>C</a:t>
            </a:r>
            <a:r>
              <a:rPr lang="en-GB" altLang="en-US" dirty="0" smtClean="0"/>
              <a:t>an last 3 days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/>
              <a:t>History - usually caused by unfamiliar eccentric loading or exercise, high intensity or unfamiliar exercise</a:t>
            </a: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Proposed mechanisms (none definitive):</a:t>
            </a:r>
            <a:endParaRPr lang="en-GB" alt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dirty="0" smtClean="0"/>
              <a:t>Damage to myofibrils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dirty="0" smtClean="0"/>
              <a:t>Inflammation and oedema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dirty="0" smtClean="0"/>
              <a:t>Muscle spasms</a:t>
            </a:r>
            <a:endParaRPr lang="en-GB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6244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Delayed onset muscle soreness </a:t>
            </a:r>
          </a:p>
        </p:txBody>
      </p:sp>
    </p:spTree>
    <p:extLst>
      <p:ext uri="{BB962C8B-B14F-4D97-AF65-F5344CB8AC3E}">
        <p14:creationId xmlns:p14="http://schemas.microsoft.com/office/powerpoint/2010/main" val="24270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Caused </a:t>
            </a:r>
            <a:r>
              <a:rPr lang="en-GB" dirty="0">
                <a:cs typeface="Arial" panose="020B0604020202020204" pitchFamily="34" charset="0"/>
              </a:rPr>
              <a:t>by an external blow or impact to the </a:t>
            </a:r>
            <a:r>
              <a:rPr lang="en-GB" dirty="0" smtClean="0">
                <a:cs typeface="Arial" panose="020B0604020202020204" pitchFamily="34" charset="0"/>
              </a:rPr>
              <a:t>muscle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Leading </a:t>
            </a:r>
            <a:r>
              <a:rPr lang="en-GB" dirty="0">
                <a:cs typeface="Arial" panose="020B0604020202020204" pitchFamily="34" charset="0"/>
              </a:rPr>
              <a:t>to disruption </a:t>
            </a:r>
            <a:r>
              <a:rPr lang="en-GB" dirty="0" smtClean="0">
                <a:cs typeface="Arial" panose="020B0604020202020204" pitchFamily="34" charset="0"/>
              </a:rPr>
              <a:t>of the </a:t>
            </a:r>
            <a:r>
              <a:rPr lang="en-GB" dirty="0">
                <a:cs typeface="Arial" panose="020B0604020202020204" pitchFamily="34" charset="0"/>
              </a:rPr>
              <a:t>muscle fibres and their </a:t>
            </a:r>
            <a:r>
              <a:rPr lang="en-GB" dirty="0" smtClean="0">
                <a:cs typeface="Arial" panose="020B0604020202020204" pitchFamily="34" charset="0"/>
              </a:rPr>
              <a:t>vascular supply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Bruising observed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bleeding and swelling associated with a contusion is usually referred to </a:t>
            </a:r>
            <a:r>
              <a:rPr lang="en-GB" dirty="0" smtClean="0">
                <a:cs typeface="Arial" panose="020B0604020202020204" pitchFamily="34" charset="0"/>
              </a:rPr>
              <a:t/>
            </a:r>
            <a:br>
              <a:rPr lang="en-GB" dirty="0" smtClean="0">
                <a:cs typeface="Arial" panose="020B0604020202020204" pitchFamily="34" charset="0"/>
              </a:rPr>
            </a:br>
            <a:r>
              <a:rPr lang="en-GB" dirty="0" smtClean="0">
                <a:cs typeface="Arial" panose="020B0604020202020204" pitchFamily="34" charset="0"/>
              </a:rPr>
              <a:t>as </a:t>
            </a:r>
            <a:r>
              <a:rPr lang="en-GB" dirty="0">
                <a:cs typeface="Arial" panose="020B0604020202020204" pitchFamily="34" charset="0"/>
              </a:rPr>
              <a:t>a </a:t>
            </a:r>
            <a:r>
              <a:rPr lang="en-GB" b="1" dirty="0" smtClean="0">
                <a:solidFill>
                  <a:srgbClr val="D950BE"/>
                </a:solidFill>
                <a:cs typeface="Arial" panose="020B0604020202020204" pitchFamily="34" charset="0"/>
              </a:rPr>
              <a:t>haematoma</a:t>
            </a:r>
            <a:endParaRPr lang="en-GB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Intramuscular haematomas </a:t>
            </a:r>
            <a:r>
              <a:rPr lang="en-GB" sz="1600" dirty="0" smtClean="0">
                <a:cs typeface="Arial" panose="020B0604020202020204" pitchFamily="34" charset="0"/>
              </a:rPr>
              <a:t>- blood into </a:t>
            </a:r>
            <a:r>
              <a:rPr lang="en-GB" sz="1600" dirty="0">
                <a:cs typeface="Arial" panose="020B0604020202020204" pitchFamily="34" charset="0"/>
              </a:rPr>
              <a:t>the body </a:t>
            </a:r>
            <a:r>
              <a:rPr lang="en-GB" sz="1600" dirty="0" smtClean="0">
                <a:cs typeface="Arial" panose="020B0604020202020204" pitchFamily="34" charset="0"/>
              </a:rPr>
              <a:t>of the muscle </a:t>
            </a:r>
            <a:r>
              <a:rPr lang="en-GB" sz="1600" dirty="0">
                <a:cs typeface="Arial" panose="020B0604020202020204" pitchFamily="34" charset="0"/>
              </a:rPr>
              <a:t>affected by the </a:t>
            </a:r>
            <a:r>
              <a:rPr lang="en-GB" sz="1600" dirty="0" smtClean="0">
                <a:cs typeface="Arial" panose="020B0604020202020204" pitchFamily="34" charset="0"/>
              </a:rPr>
              <a:t>impact</a:t>
            </a:r>
            <a:endParaRPr lang="en-GB" sz="1600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Intermuscular haematomas </a:t>
            </a:r>
            <a:r>
              <a:rPr lang="en-GB" sz="1600" dirty="0" smtClean="0">
                <a:cs typeface="Arial" panose="020B0604020202020204" pitchFamily="34" charset="0"/>
              </a:rPr>
              <a:t>- blood </a:t>
            </a:r>
            <a:r>
              <a:rPr lang="en-GB" sz="1600" dirty="0">
                <a:cs typeface="Arial" panose="020B0604020202020204" pitchFamily="34" charset="0"/>
              </a:rPr>
              <a:t>between </a:t>
            </a:r>
            <a:r>
              <a:rPr lang="en-GB" sz="1600" dirty="0" smtClean="0">
                <a:cs typeface="Arial" panose="020B0604020202020204" pitchFamily="34" charset="0"/>
              </a:rPr>
              <a:t>the muscles </a:t>
            </a:r>
            <a:r>
              <a:rPr lang="en-GB" sz="1600" dirty="0">
                <a:cs typeface="Arial" panose="020B0604020202020204" pitchFamily="34" charset="0"/>
              </a:rPr>
              <a:t>and </a:t>
            </a:r>
            <a:r>
              <a:rPr lang="en-GB" sz="1600" dirty="0" smtClean="0">
                <a:cs typeface="Arial" panose="020B0604020202020204" pitchFamily="34" charset="0"/>
              </a:rPr>
              <a:t>fascia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30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Contusions</a:t>
            </a:r>
          </a:p>
        </p:txBody>
      </p:sp>
    </p:spTree>
    <p:extLst>
      <p:ext uri="{BB962C8B-B14F-4D97-AF65-F5344CB8AC3E}">
        <p14:creationId xmlns:p14="http://schemas.microsoft.com/office/powerpoint/2010/main" val="36509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4932" y="1555051"/>
            <a:ext cx="7897508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Open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– skin </a:t>
            </a:r>
            <a:r>
              <a:rPr lang="en-GB" dirty="0" smtClean="0">
                <a:cs typeface="Arial" panose="020B0604020202020204" pitchFamily="34" charset="0"/>
              </a:rPr>
              <a:t>broken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D950BE"/>
                </a:solidFill>
                <a:cs typeface="Arial" panose="020B0604020202020204" pitchFamily="34" charset="0"/>
              </a:rPr>
              <a:t>Closed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– skin not </a:t>
            </a:r>
            <a:r>
              <a:rPr lang="en-GB" dirty="0" smtClean="0">
                <a:cs typeface="Arial" panose="020B0604020202020204" pitchFamily="34" charset="0"/>
              </a:rPr>
              <a:t>broken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D950BE"/>
                </a:solidFill>
                <a:cs typeface="Arial" panose="020B0604020202020204" pitchFamily="34" charset="0"/>
              </a:rPr>
              <a:t>Complicated</a:t>
            </a:r>
            <a:r>
              <a:rPr lang="en-GB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– associated </a:t>
            </a:r>
            <a:r>
              <a:rPr lang="en-GB" dirty="0" smtClean="0">
                <a:cs typeface="Arial" panose="020B0604020202020204" pitchFamily="34" charset="0"/>
              </a:rPr>
              <a:t>complications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D950BE"/>
                </a:solidFill>
                <a:cs typeface="Arial" panose="020B0604020202020204" pitchFamily="34" charset="0"/>
              </a:rPr>
              <a:t>Greenstick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– bone </a:t>
            </a:r>
            <a:r>
              <a:rPr lang="en-GB" dirty="0">
                <a:cs typeface="Arial" panose="020B0604020202020204" pitchFamily="34" charset="0"/>
              </a:rPr>
              <a:t>bends and </a:t>
            </a:r>
            <a:r>
              <a:rPr lang="en-GB" dirty="0" smtClean="0">
                <a:cs typeface="Arial" panose="020B0604020202020204" pitchFamily="34" charset="0"/>
              </a:rPr>
              <a:t>fractures, typically in young, soft bone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955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Fractures</a:t>
            </a:r>
          </a:p>
        </p:txBody>
      </p:sp>
    </p:spTree>
    <p:extLst>
      <p:ext uri="{BB962C8B-B14F-4D97-AF65-F5344CB8AC3E}">
        <p14:creationId xmlns:p14="http://schemas.microsoft.com/office/powerpoint/2010/main" val="18085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0409" y="155505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Describe </a:t>
            </a:r>
            <a:r>
              <a:rPr lang="en-US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‘optimal’ posture.</a:t>
            </a:r>
            <a:endParaRPr lang="en-US" altLang="en-US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3" r="28610"/>
          <a:stretch/>
        </p:blipFill>
        <p:spPr>
          <a:xfrm>
            <a:off x="4788024" y="404664"/>
            <a:ext cx="1440160" cy="5636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508104" y="836712"/>
            <a:ext cx="0" cy="5112568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00409" y="90872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Activity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22493" r="388" b="5529"/>
          <a:stretch/>
        </p:blipFill>
        <p:spPr>
          <a:xfrm>
            <a:off x="395536" y="1772816"/>
            <a:ext cx="8208912" cy="4137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467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Types of bone fractures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5682" y="1984605"/>
            <a:ext cx="5088446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itchFamily="34" charset="0"/>
              </a:rPr>
              <a:t>A </a:t>
            </a:r>
            <a:r>
              <a:rPr lang="en-GB" dirty="0" smtClean="0">
                <a:cs typeface="Arial" pitchFamily="34" charset="0"/>
              </a:rPr>
              <a:t>term used to describe problems with the nerves, particularly the peripheral nerves</a:t>
            </a:r>
            <a:r>
              <a:rPr lang="en-GB" dirty="0" smtClean="0">
                <a:cs typeface="Arial" pitchFamily="34" charset="0"/>
              </a:rPr>
              <a:t>.</a:t>
            </a:r>
            <a:endParaRPr lang="en-GB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Neuropraxia</a:t>
            </a:r>
            <a:r>
              <a:rPr lang="en-GB" sz="1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-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temporary loss of sensation and function due to bruising </a:t>
            </a:r>
            <a:r>
              <a:rPr lang="en-GB" sz="1600" dirty="0">
                <a:cs typeface="Arial" panose="020B0604020202020204" pitchFamily="34" charset="0"/>
              </a:rPr>
              <a:t>or </a:t>
            </a:r>
            <a:r>
              <a:rPr lang="en-GB" sz="1600" dirty="0" smtClean="0">
                <a:cs typeface="Arial" panose="020B0604020202020204" pitchFamily="34" charset="0"/>
              </a:rPr>
              <a:t>compression of a peripheral </a:t>
            </a:r>
            <a:r>
              <a:rPr lang="en-GB" sz="1600" dirty="0" smtClean="0">
                <a:cs typeface="Arial" panose="020B0604020202020204" pitchFamily="34" charset="0"/>
              </a:rPr>
              <a:t>nerve</a:t>
            </a:r>
            <a:endParaRPr lang="en-GB" sz="1600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D950BE"/>
                </a:solidFill>
                <a:cs typeface="Arial" panose="020B0604020202020204" pitchFamily="34" charset="0"/>
              </a:rPr>
              <a:t>Neurotmesis</a:t>
            </a:r>
            <a:r>
              <a:rPr lang="en-GB" sz="1600" dirty="0" smtClean="0">
                <a:cs typeface="Arial" panose="020B0604020202020204" pitchFamily="34" charset="0"/>
              </a:rPr>
              <a:t> - severe injury to nerve, often resulting in </a:t>
            </a:r>
            <a:r>
              <a:rPr lang="en-GB" sz="1600" dirty="0">
                <a:cs typeface="Arial" panose="020B0604020202020204" pitchFamily="34" charset="0"/>
              </a:rPr>
              <a:t>permanent </a:t>
            </a:r>
            <a:r>
              <a:rPr lang="en-GB" sz="1600" dirty="0" smtClean="0">
                <a:cs typeface="Arial" panose="020B0604020202020204" pitchFamily="34" charset="0"/>
              </a:rPr>
              <a:t>impairment. Affects whole </a:t>
            </a:r>
            <a:r>
              <a:rPr lang="en-GB" sz="1600" dirty="0" smtClean="0">
                <a:cs typeface="Arial" panose="020B0604020202020204" pitchFamily="34" charset="0"/>
              </a:rPr>
              <a:t>nerve</a:t>
            </a:r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r="13773"/>
          <a:stretch/>
        </p:blipFill>
        <p:spPr>
          <a:xfrm>
            <a:off x="6084168" y="1555051"/>
            <a:ext cx="2448272" cy="4416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296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Nerve damage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238" y="1338274"/>
            <a:ext cx="161133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Neuropathy</a:t>
            </a:r>
          </a:p>
        </p:txBody>
      </p:sp>
    </p:spTree>
    <p:extLst>
      <p:ext uri="{BB962C8B-B14F-4D97-AF65-F5344CB8AC3E}">
        <p14:creationId xmlns:p14="http://schemas.microsoft.com/office/powerpoint/2010/main" val="25224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560" y="1555051"/>
            <a:ext cx="7907879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 smtClean="0">
                <a:cs typeface="Arial" panose="020B0604020202020204" pitchFamily="34" charset="0"/>
              </a:rPr>
              <a:t>Injuries </a:t>
            </a:r>
            <a:r>
              <a:rPr lang="en-GB" dirty="0">
                <a:cs typeface="Arial" panose="020B0604020202020204" pitchFamily="34" charset="0"/>
              </a:rPr>
              <a:t>can </a:t>
            </a:r>
            <a:r>
              <a:rPr lang="en-GB" dirty="0" smtClean="0">
                <a:cs typeface="Arial" panose="020B0604020202020204" pitchFamily="34" charset="0"/>
              </a:rPr>
              <a:t>be</a:t>
            </a:r>
            <a:r>
              <a:rPr lang="en-GB" dirty="0" smtClean="0">
                <a:cs typeface="Arial" panose="020B0604020202020204" pitchFamily="34" charset="0"/>
              </a:rPr>
              <a:t>:</a:t>
            </a:r>
            <a:endParaRPr lang="en-GB" dirty="0">
              <a:cs typeface="Arial" panose="020B0604020202020204" pitchFamily="34" charset="0"/>
            </a:endParaRPr>
          </a:p>
          <a:p>
            <a:pPr marL="285750" lvl="3" indent="-28575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A specific trauma or direct impact/blow to an area (intrinsic or extrinsic) –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Primary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injury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285750" lvl="3" indent="-28575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ther injuries that occur in response to, or as a consequence of the original injury, e.g. from compensatory movements or postural changes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–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Secondary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injury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285750" lvl="3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GB" sz="1600" dirty="0" smtClean="0">
                <a:cs typeface="Arial" panose="020B0604020202020204" pitchFamily="34" charset="0"/>
              </a:rPr>
              <a:t>ot caused by any direct trauma. Can occur in response to other conditions that increase potential risk of injury, e.g. knock knees, bow legs - </a:t>
            </a:r>
            <a:r>
              <a:rPr lang="en-GB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Non-consequential injuries</a:t>
            </a:r>
            <a:endParaRPr lang="en-GB" sz="1600" dirty="0">
              <a:solidFill>
                <a:srgbClr val="D950BE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325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Causes of injury </a:t>
            </a:r>
          </a:p>
        </p:txBody>
      </p:sp>
    </p:spTree>
    <p:extLst>
      <p:ext uri="{BB962C8B-B14F-4D97-AF65-F5344CB8AC3E}">
        <p14:creationId xmlns:p14="http://schemas.microsoft.com/office/powerpoint/2010/main" val="4852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Relate </a:t>
            </a:r>
            <a:r>
              <a:rPr lang="en-GB" dirty="0">
                <a:cs typeface="Arial" panose="020B0604020202020204" pitchFamily="34" charset="0"/>
              </a:rPr>
              <a:t>to </a:t>
            </a:r>
            <a:r>
              <a:rPr lang="en-GB" dirty="0" smtClean="0">
                <a:cs typeface="Arial" panose="020B0604020202020204" pitchFamily="34" charset="0"/>
              </a:rPr>
              <a:t>innate/internal </a:t>
            </a:r>
            <a:r>
              <a:rPr lang="en-GB" dirty="0">
                <a:cs typeface="Arial" panose="020B0604020202020204" pitchFamily="34" charset="0"/>
              </a:rPr>
              <a:t>anatomical </a:t>
            </a:r>
            <a:r>
              <a:rPr lang="en-GB" dirty="0" smtClean="0">
                <a:cs typeface="Arial" panose="020B0604020202020204" pitchFamily="34" charset="0"/>
              </a:rPr>
              <a:t>and physiological factors:</a:t>
            </a:r>
            <a:endParaRPr lang="en-GB" altLang="en-US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Muscle weakness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Muscle tightness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Muscle </a:t>
            </a:r>
            <a:r>
              <a:rPr lang="en-GB" dirty="0" smtClean="0">
                <a:cs typeface="Arial" panose="020B0604020202020204" pitchFamily="34" charset="0"/>
              </a:rPr>
              <a:t>length/flexibility/inflexibility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Joint </a:t>
            </a:r>
            <a:r>
              <a:rPr lang="en-GB" dirty="0" smtClean="0">
                <a:cs typeface="Arial" panose="020B0604020202020204" pitchFamily="34" charset="0"/>
              </a:rPr>
              <a:t>laxity/stiffness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Excessive Q-angle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Muscle </a:t>
            </a:r>
            <a:r>
              <a:rPr lang="en-GB" dirty="0" smtClean="0">
                <a:cs typeface="Arial" panose="020B0604020202020204" pitchFamily="34" charset="0"/>
              </a:rPr>
              <a:t>imbalances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These are all contributory factors to overuse injuries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834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Intrinsic </a:t>
            </a:r>
          </a:p>
        </p:txBody>
      </p:sp>
    </p:spTree>
    <p:extLst>
      <p:ext uri="{BB962C8B-B14F-4D97-AF65-F5344CB8AC3E}">
        <p14:creationId xmlns:p14="http://schemas.microsoft.com/office/powerpoint/2010/main" val="17348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908" y="1412776"/>
            <a:ext cx="79875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cs typeface="Arial" panose="020B0604020202020204" pitchFamily="34" charset="0"/>
              </a:rPr>
              <a:t>Relates </a:t>
            </a:r>
            <a:r>
              <a:rPr lang="en-GB" dirty="0">
                <a:cs typeface="Arial" panose="020B0604020202020204" pitchFamily="34" charset="0"/>
              </a:rPr>
              <a:t>to factors </a:t>
            </a:r>
            <a:r>
              <a:rPr lang="en-GB" dirty="0" smtClean="0">
                <a:cs typeface="Arial" panose="020B0604020202020204" pitchFamily="34" charset="0"/>
              </a:rPr>
              <a:t>that are external and outside of an </a:t>
            </a:r>
            <a:r>
              <a:rPr lang="en-GB" dirty="0">
                <a:cs typeface="Arial" panose="020B0604020202020204" pitchFamily="34" charset="0"/>
              </a:rPr>
              <a:t>individual’s </a:t>
            </a:r>
            <a:r>
              <a:rPr lang="en-GB" dirty="0" smtClean="0">
                <a:cs typeface="Arial" panose="020B0604020202020204" pitchFamily="34" charset="0"/>
              </a:rPr>
              <a:t>control</a:t>
            </a:r>
            <a:r>
              <a:rPr lang="en-GB" dirty="0" smtClean="0">
                <a:cs typeface="Arial" panose="020B0604020202020204" pitchFamily="34" charset="0"/>
              </a:rPr>
              <a:t>:</a:t>
            </a:r>
            <a:endParaRPr lang="en-GB" altLang="en-US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Collisions</a:t>
            </a:r>
            <a:r>
              <a:rPr lang="en-GB" altLang="en-US" sz="1600" dirty="0" smtClean="0">
                <a:cs typeface="Arial" panose="020B0604020202020204" pitchFamily="34" charset="0"/>
              </a:rPr>
              <a:t> – direct contact with another competitor or object during a game or tournament, e.g. basketball, rugby, ice </a:t>
            </a:r>
            <a:r>
              <a:rPr lang="en-GB" altLang="en-US" sz="1600" dirty="0" smtClean="0">
                <a:cs typeface="Arial" panose="020B0604020202020204" pitchFamily="34" charset="0"/>
              </a:rPr>
              <a:t>hockey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Accidents</a:t>
            </a:r>
            <a:r>
              <a:rPr lang="en-GB" altLang="en-US" sz="1600" dirty="0" smtClean="0">
                <a:cs typeface="Arial" panose="020B0604020202020204" pitchFamily="34" charset="0"/>
              </a:rPr>
              <a:t> – dropping a weight on the toes, trapping finger in weight </a:t>
            </a:r>
            <a:r>
              <a:rPr lang="en-GB" altLang="en-US" sz="1600" dirty="0" smtClean="0">
                <a:cs typeface="Arial" panose="020B0604020202020204" pitchFamily="34" charset="0"/>
              </a:rPr>
              <a:t>stack</a:t>
            </a:r>
            <a:endParaRPr lang="en-GB" altLang="en-US" sz="1600" dirty="0">
              <a:cs typeface="Arial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Clothing and footwear </a:t>
            </a:r>
            <a:r>
              <a:rPr lang="en-GB" altLang="en-US" sz="1600" dirty="0" smtClean="0">
                <a:cs typeface="Arial" panose="020B0604020202020204" pitchFamily="34" charset="0"/>
              </a:rPr>
              <a:t>– chafing, ineffective protective equipment (gum shield/helmets</a:t>
            </a:r>
            <a:r>
              <a:rPr lang="en-GB" altLang="en-US" sz="1600" dirty="0" smtClean="0">
                <a:cs typeface="Arial" panose="020B0604020202020204" pitchFamily="34" charset="0"/>
              </a:rPr>
              <a:t>)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D950BE"/>
                </a:solidFill>
                <a:cs typeface="Arial" panose="020B0604020202020204" pitchFamily="34" charset="0"/>
              </a:rPr>
              <a:t>Environment</a:t>
            </a:r>
            <a:r>
              <a:rPr lang="en-GB" altLang="en-US" sz="1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dirty="0">
                <a:cs typeface="Arial" panose="020B0604020202020204" pitchFamily="34" charset="0"/>
              </a:rPr>
              <a:t>– uneven floor surface (running on grass), hard floor surface and impact forces (e.g. running on concrete pavement); </a:t>
            </a:r>
            <a:r>
              <a:rPr lang="en-GB" altLang="en-US" sz="1600" dirty="0" smtClean="0">
                <a:cs typeface="Arial" panose="020B0604020202020204" pitchFamily="34" charset="0"/>
              </a:rPr>
              <a:t>temperature</a:t>
            </a:r>
            <a:endParaRPr lang="en-GB" altLang="en-US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834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Intrinsic </a:t>
            </a:r>
          </a:p>
        </p:txBody>
      </p:sp>
    </p:spTree>
    <p:extLst>
      <p:ext uri="{BB962C8B-B14F-4D97-AF65-F5344CB8AC3E}">
        <p14:creationId xmlns:p14="http://schemas.microsoft.com/office/powerpoint/2010/main" val="2337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148" y="1555051"/>
            <a:ext cx="746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Why </a:t>
            </a:r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is it useful for a sports massage therapist to know the cause of an injury?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9062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792088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To </a:t>
            </a:r>
            <a:r>
              <a:rPr lang="en-GB" sz="1600" dirty="0" smtClean="0">
                <a:cs typeface="Arial" panose="020B0604020202020204" pitchFamily="34" charset="0"/>
              </a:rPr>
              <a:t>advise on risk management and injury </a:t>
            </a:r>
            <a:r>
              <a:rPr lang="en-GB" sz="1600" dirty="0" smtClean="0">
                <a:cs typeface="Arial" panose="020B0604020202020204" pitchFamily="34" charset="0"/>
              </a:rPr>
              <a:t>prevention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To prevent further injuries or </a:t>
            </a:r>
            <a:r>
              <a:rPr lang="en-GB" sz="1600" dirty="0" smtClean="0">
                <a:cs typeface="Arial" panose="020B0604020202020204" pitchFamily="34" charset="0"/>
              </a:rPr>
              <a:t>recurrence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To enable treatment and consideration of all factors that impact on functioning and range of movement (e.g. pain, tightness etc</a:t>
            </a:r>
            <a:r>
              <a:rPr lang="en-GB" sz="1600" dirty="0" smtClean="0">
                <a:cs typeface="Arial" panose="020B0604020202020204" pitchFamily="34" charset="0"/>
              </a:rPr>
              <a:t>.)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To identify any need for referral (e.g. physiotherapist</a:t>
            </a:r>
            <a:r>
              <a:rPr lang="en-GB" sz="1600" dirty="0" smtClean="0">
                <a:cs typeface="Arial" panose="020B0604020202020204" pitchFamily="34" charset="0"/>
              </a:rPr>
              <a:t>)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To restore </a:t>
            </a:r>
            <a:r>
              <a:rPr lang="en-GB" sz="1600" dirty="0" smtClean="0">
                <a:cs typeface="Arial" panose="020B0604020202020204" pitchFamily="34" charset="0"/>
              </a:rPr>
              <a:t>function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690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Benefits of knowing cause of injury</a:t>
            </a:r>
          </a:p>
        </p:txBody>
      </p:sp>
    </p:spTree>
    <p:extLst>
      <p:ext uri="{BB962C8B-B14F-4D97-AF65-F5344CB8AC3E}">
        <p14:creationId xmlns:p14="http://schemas.microsoft.com/office/powerpoint/2010/main" val="36860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Explain </a:t>
            </a:r>
            <a:r>
              <a:rPr lang="en-GB" altLang="en-US" dirty="0">
                <a:solidFill>
                  <a:srgbClr val="D950BE"/>
                </a:solidFill>
                <a:ea typeface="ＭＳ Ｐゴシック" panose="020B0600070205080204" pitchFamily="34" charset="-128"/>
              </a:rPr>
              <a:t>how the ageing process affects the musculoskeletal </a:t>
            </a: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systems</a:t>
            </a:r>
            <a:endParaRPr lang="en-US" altLang="en-US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940659" cy="3960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790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486212"/>
            <a:ext cx="7992888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The </a:t>
            </a:r>
            <a:r>
              <a:rPr lang="en-GB" dirty="0" smtClean="0">
                <a:cs typeface="Arial" panose="020B0604020202020204" pitchFamily="34" charset="0"/>
              </a:rPr>
              <a:t>ageing process is highly individual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People age at different rates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Progressive </a:t>
            </a:r>
            <a:r>
              <a:rPr lang="en-GB" dirty="0">
                <a:cs typeface="Arial" panose="020B0604020202020204" pitchFamily="34" charset="0"/>
              </a:rPr>
              <a:t>decline in functioning </a:t>
            </a:r>
            <a:r>
              <a:rPr lang="en-GB" dirty="0" smtClean="0">
                <a:cs typeface="Arial" panose="020B0604020202020204" pitchFamily="34" charset="0"/>
              </a:rPr>
              <a:t>of body systems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Effects to: mobility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smtClean="0">
                <a:cs typeface="Arial" panose="020B0604020202020204" pitchFamily="34" charset="0"/>
              </a:rPr>
              <a:t>independence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smtClean="0">
                <a:cs typeface="Arial" panose="020B0604020202020204" pitchFamily="34" charset="0"/>
              </a:rPr>
              <a:t>risk of chronic health conditions, level of frailty </a:t>
            </a:r>
            <a:r>
              <a:rPr lang="en-GB" dirty="0">
                <a:cs typeface="Arial" panose="020B0604020202020204" pitchFamily="34" charset="0"/>
              </a:rPr>
              <a:t>and </a:t>
            </a:r>
            <a:r>
              <a:rPr lang="en-GB" dirty="0" smtClean="0">
                <a:cs typeface="Arial" panose="020B0604020202020204" pitchFamily="34" charset="0"/>
              </a:rPr>
              <a:t>risk </a:t>
            </a:r>
            <a:r>
              <a:rPr lang="en-GB" dirty="0">
                <a:cs typeface="Arial" panose="020B0604020202020204" pitchFamily="34" charset="0"/>
              </a:rPr>
              <a:t>of </a:t>
            </a:r>
            <a:r>
              <a:rPr lang="en-GB" dirty="0" smtClean="0">
                <a:cs typeface="Arial" panose="020B0604020202020204" pitchFamily="34" charset="0"/>
              </a:rPr>
              <a:t>falls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Activity assists functioning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Effects generally start </a:t>
            </a:r>
            <a:r>
              <a:rPr lang="en-GB" dirty="0">
                <a:cs typeface="Arial" panose="020B0604020202020204" pitchFamily="34" charset="0"/>
              </a:rPr>
              <a:t>around the age of </a:t>
            </a:r>
            <a:r>
              <a:rPr lang="en-GB" dirty="0" smtClean="0">
                <a:cs typeface="Arial" panose="020B0604020202020204" pitchFamily="34" charset="0"/>
              </a:rPr>
              <a:t>50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By age 65, effects more apparent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Older adult classifications (ACSM 2014)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panose="020B0604020202020204" pitchFamily="34" charset="0"/>
              </a:rPr>
              <a:t>Aged </a:t>
            </a:r>
            <a:r>
              <a:rPr lang="en-GB" sz="1600" dirty="0">
                <a:cs typeface="Arial" panose="020B0604020202020204" pitchFamily="34" charset="0"/>
              </a:rPr>
              <a:t>50-64 with </a:t>
            </a:r>
            <a:r>
              <a:rPr lang="en-GB" sz="1600" dirty="0" smtClean="0">
                <a:cs typeface="Arial" panose="020B0604020202020204" pitchFamily="34" charset="0"/>
              </a:rPr>
              <a:t>physical limitations or chronic </a:t>
            </a:r>
            <a:r>
              <a:rPr lang="en-GB" sz="1600" dirty="0">
                <a:cs typeface="Arial" panose="020B0604020202020204" pitchFamily="34" charset="0"/>
              </a:rPr>
              <a:t>health </a:t>
            </a:r>
            <a:r>
              <a:rPr lang="en-GB" sz="1600" dirty="0" smtClean="0">
                <a:cs typeface="Arial" panose="020B0604020202020204" pitchFamily="34" charset="0"/>
              </a:rPr>
              <a:t>conditions</a:t>
            </a:r>
            <a:endParaRPr lang="en-GB" sz="1600" dirty="0"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cs typeface="Arial" panose="020B0604020202020204" pitchFamily="34" charset="0"/>
              </a:rPr>
              <a:t>Aged 65 and </a:t>
            </a:r>
            <a:r>
              <a:rPr lang="en-GB" sz="1600" dirty="0" smtClean="0">
                <a:cs typeface="Arial" panose="020B0604020202020204" pitchFamily="34" charset="0"/>
              </a:rPr>
              <a:t>over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Older adults</a:t>
            </a:r>
          </a:p>
        </p:txBody>
      </p:sp>
    </p:spTree>
    <p:extLst>
      <p:ext uri="{BB962C8B-B14F-4D97-AF65-F5344CB8AC3E}">
        <p14:creationId xmlns:p14="http://schemas.microsoft.com/office/powerpoint/2010/main" val="37108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35361"/>
              </p:ext>
            </p:extLst>
          </p:nvPr>
        </p:nvGraphicFramePr>
        <p:xfrm>
          <a:off x="683568" y="1700808"/>
          <a:ext cx="7848872" cy="36724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60440"/>
                <a:gridCol w="3888432"/>
              </a:tblGrid>
              <a:tr h="36724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efficiency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cardiovascular and respiratory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systems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stroke volume and cardiac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output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intake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 utilisation of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oxygen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Increased blood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pressure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Less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capillaries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Less elastic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vessels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Increased risk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CVD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Lower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maximal and target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heart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rate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Decreased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anaerobic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threshold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tolerance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high intensity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exercise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Fatigue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quicker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longer to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recover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510357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Lawrence, 2008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908720"/>
            <a:ext cx="6028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Cardiovascular and respiratory</a:t>
            </a:r>
          </a:p>
        </p:txBody>
      </p:sp>
    </p:spTree>
    <p:extLst>
      <p:ext uri="{BB962C8B-B14F-4D97-AF65-F5344CB8AC3E}">
        <p14:creationId xmlns:p14="http://schemas.microsoft.com/office/powerpoint/2010/main" val="35785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5634" r="11267" b="5634"/>
          <a:stretch/>
        </p:blipFill>
        <p:spPr>
          <a:xfrm>
            <a:off x="2627784" y="1628800"/>
            <a:ext cx="4104456" cy="4536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Neutral alignment 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42827"/>
              </p:ext>
            </p:extLst>
          </p:nvPr>
        </p:nvGraphicFramePr>
        <p:xfrm>
          <a:off x="713304" y="1700808"/>
          <a:ext cx="7747127" cy="38164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00144"/>
                <a:gridCol w="3946983"/>
              </a:tblGrid>
              <a:tr h="38164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fast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twitch muscle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fibres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neurons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Decreased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neuromuscular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transmission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Fewer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capillaries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Increased connective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tissue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Decline in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vision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Decline in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hearing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Decline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 c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ognitive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function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Muscular endurance, strength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power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Movement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speed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motion and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flexibility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Coordination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balance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ostural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stability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Short-term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memory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908720"/>
            <a:ext cx="3131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Neuromuscular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658737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Lawrence, 2008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38842"/>
              </p:ext>
            </p:extLst>
          </p:nvPr>
        </p:nvGraphicFramePr>
        <p:xfrm>
          <a:off x="755576" y="1681545"/>
          <a:ext cx="7632848" cy="383568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16424"/>
                <a:gridCol w="3816424"/>
              </a:tblGrid>
              <a:tr h="38356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bone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density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oss of bone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Increased risk of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osteoporosis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synovial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fluid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Calcification of cartilage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joints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risk of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osteoarthritis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Thinning of joint capsule 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Thinning of articular cartilage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Reduced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elasticity in ligaments and tendons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Bones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more susceptible to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fracture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Joints less mobile and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stiffer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Reduced shock absorption capacity in the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joints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908720"/>
            <a:ext cx="1684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Skeletal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658737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Lawrence, 2008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244408" cy="4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0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40880" cy="46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7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4" b="5892"/>
          <a:stretch/>
        </p:blipFill>
        <p:spPr>
          <a:xfrm>
            <a:off x="827584" y="2060848"/>
            <a:ext cx="7236296" cy="3960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253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Progression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238" y="1338274"/>
            <a:ext cx="35589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Stage of knee osteoarthritis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22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 b="5887"/>
          <a:stretch/>
        </p:blipFill>
        <p:spPr>
          <a:xfrm>
            <a:off x="583140" y="692696"/>
            <a:ext cx="593347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3720"/>
          <a:stretch/>
        </p:blipFill>
        <p:spPr>
          <a:xfrm>
            <a:off x="1187624" y="1628800"/>
            <a:ext cx="6552728" cy="4396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908720"/>
            <a:ext cx="417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Rheumatoid arthritis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4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/>
          <a:stretch/>
        </p:blipFill>
        <p:spPr>
          <a:xfrm>
            <a:off x="1575611" y="980728"/>
            <a:ext cx="58946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3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13133"/>
            <a:ext cx="5288845" cy="4647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6421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Differences between OA and RA </a:t>
            </a:r>
          </a:p>
        </p:txBody>
      </p:sp>
    </p:spTree>
    <p:extLst>
      <p:ext uri="{BB962C8B-B14F-4D97-AF65-F5344CB8AC3E}">
        <p14:creationId xmlns:p14="http://schemas.microsoft.com/office/powerpoint/2010/main" val="3712469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5000"/>
          <a:stretch/>
        </p:blipFill>
        <p:spPr>
          <a:xfrm>
            <a:off x="683568" y="1916832"/>
            <a:ext cx="7704856" cy="379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839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Posture and ageing</a:t>
            </a:r>
          </a:p>
        </p:txBody>
      </p:sp>
    </p:spTree>
    <p:extLst>
      <p:ext uri="{BB962C8B-B14F-4D97-AF65-F5344CB8AC3E}">
        <p14:creationId xmlns:p14="http://schemas.microsoft.com/office/powerpoint/2010/main" val="1267512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/>
          <a:stretch/>
        </p:blipFill>
        <p:spPr>
          <a:xfrm>
            <a:off x="1043608" y="44623"/>
            <a:ext cx="2177912" cy="6189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628800"/>
            <a:ext cx="49685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/>
              <a:t>When </a:t>
            </a:r>
            <a:r>
              <a:rPr lang="en-GB" altLang="en-US" dirty="0" smtClean="0"/>
              <a:t>viewed </a:t>
            </a:r>
            <a:r>
              <a:rPr lang="en-GB" altLang="en-US" dirty="0"/>
              <a:t>from the side</a:t>
            </a:r>
            <a:r>
              <a:rPr lang="en-GB" altLang="en-US" dirty="0" smtClean="0"/>
              <a:t>, e.g. a postural assessment; three </a:t>
            </a:r>
            <a:r>
              <a:rPr lang="en-GB" altLang="en-US" dirty="0"/>
              <a:t>distinct </a:t>
            </a:r>
            <a:r>
              <a:rPr lang="en-GB" altLang="en-US" dirty="0" smtClean="0"/>
              <a:t>curves can be observed</a:t>
            </a:r>
            <a:r>
              <a:rPr lang="en-GB" altLang="en-US" dirty="0" smtClean="0"/>
              <a:t>:</a:t>
            </a:r>
            <a:endParaRPr lang="en-GB" altLang="en-US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Cervical </a:t>
            </a:r>
            <a:r>
              <a:rPr lang="en-GB" altLang="en-US" sz="1600" dirty="0" err="1"/>
              <a:t>lordotic</a:t>
            </a:r>
            <a:r>
              <a:rPr lang="en-GB" altLang="en-US" sz="1600" dirty="0"/>
              <a:t> (secondary</a:t>
            </a:r>
            <a:r>
              <a:rPr lang="en-GB" altLang="en-US" sz="1600" dirty="0" smtClean="0"/>
              <a:t>)</a:t>
            </a:r>
            <a:endParaRPr lang="en-GB" altLang="en-US" sz="1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Thoracic </a:t>
            </a:r>
            <a:r>
              <a:rPr lang="en-GB" altLang="en-US" sz="1600" dirty="0"/>
              <a:t>kyphotic (primary</a:t>
            </a:r>
            <a:r>
              <a:rPr lang="en-GB" altLang="en-US" sz="1600" dirty="0" smtClean="0"/>
              <a:t>)</a:t>
            </a:r>
            <a:endParaRPr lang="en-GB" altLang="en-US" sz="1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Lumbar </a:t>
            </a:r>
            <a:r>
              <a:rPr lang="en-GB" altLang="en-US" sz="1600" dirty="0" err="1"/>
              <a:t>lordotic</a:t>
            </a:r>
            <a:r>
              <a:rPr lang="en-GB" altLang="en-US" sz="1600" dirty="0"/>
              <a:t> (secondary</a:t>
            </a:r>
            <a:r>
              <a:rPr lang="en-GB" altLang="en-US" sz="1600" dirty="0" smtClean="0"/>
              <a:t>)</a:t>
            </a:r>
            <a:endParaRPr lang="en-GB" alt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79912" y="908720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The spine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86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29593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Loss </a:t>
            </a:r>
            <a:r>
              <a:rPr lang="en-GB" altLang="en-US" dirty="0">
                <a:ea typeface="ＭＳ Ｐゴシック" panose="020B0600070205080204" pitchFamily="34" charset="-128"/>
              </a:rPr>
              <a:t>of muscle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mass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Reduced muscle strength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Functional ability and performance affected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ea typeface="ＭＳ Ｐゴシック" panose="020B0600070205080204" pitchFamily="34" charset="-128"/>
              </a:rPr>
              <a:t>S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ignificant impact on activities of daily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living</a:t>
            </a:r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298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Sarcopenia</a:t>
            </a:r>
          </a:p>
        </p:txBody>
      </p:sp>
    </p:spTree>
    <p:extLst>
      <p:ext uri="{BB962C8B-B14F-4D97-AF65-F5344CB8AC3E}">
        <p14:creationId xmlns:p14="http://schemas.microsoft.com/office/powerpoint/2010/main" val="18153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131" y="1772816"/>
            <a:ext cx="7694309" cy="2308324"/>
          </a:xfrm>
          <a:prstGeom prst="rect">
            <a:avLst/>
          </a:prstGeom>
          <a:solidFill>
            <a:srgbClr val="FFE7FF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Describe </a:t>
            </a:r>
            <a:r>
              <a:rPr lang="en-GB" altLang="en-US" sz="1600" dirty="0">
                <a:ea typeface="ＭＳ Ｐゴシック" panose="020B0600070205080204" pitchFamily="34" charset="-128"/>
              </a:rPr>
              <a:t>the characteristics of common postural types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 smtClean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</a:rPr>
              <a:t>the effects of postural deviations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 smtClean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Describe </a:t>
            </a:r>
            <a:r>
              <a:rPr lang="en-GB" altLang="en-US" sz="1600" dirty="0">
                <a:ea typeface="ＭＳ Ｐゴシック" panose="020B0600070205080204" pitchFamily="34" charset="-128"/>
              </a:rPr>
              <a:t>the pathophysiology of common injuries/soft tissue dysfunction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 smtClean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</a:rPr>
              <a:t>how the ageing process affects the musculoskeletal systems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31" y="980728"/>
            <a:ext cx="5246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D026AF"/>
                </a:solidFill>
                <a:cs typeface="Arial" pitchFamily="34" charset="0"/>
              </a:rPr>
              <a:t>Learning check</a:t>
            </a:r>
          </a:p>
        </p:txBody>
      </p:sp>
    </p:spTree>
    <p:extLst>
      <p:ext uri="{BB962C8B-B14F-4D97-AF65-F5344CB8AC3E}">
        <p14:creationId xmlns:p14="http://schemas.microsoft.com/office/powerpoint/2010/main" val="14406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80854"/>
            <a:ext cx="38884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Plumb </a:t>
            </a:r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line:</a:t>
            </a:r>
            <a:endParaRPr lang="en-GB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Anterior to lateral malleolus (ankle)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Midline of knee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Greater trochanter (hip)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Pelvis – ASIS and PSIS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Lumbar spine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Thoracic spine 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itchFamily="34" charset="0"/>
              </a:rPr>
              <a:t>Midline shoulder (acromion process)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itchFamily="34" charset="0"/>
              </a:rPr>
              <a:t>Ear lobe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itchFamily="34" charset="0"/>
              </a:rPr>
              <a:t>Crown of head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8517" r="28745"/>
          <a:stretch/>
        </p:blipFill>
        <p:spPr>
          <a:xfrm>
            <a:off x="5364088" y="1132539"/>
            <a:ext cx="1403556" cy="50252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84168" y="1132539"/>
            <a:ext cx="0" cy="4888749"/>
          </a:xfrm>
          <a:prstGeom prst="line">
            <a:avLst/>
          </a:prstGeom>
          <a:ln>
            <a:solidFill>
              <a:srgbClr val="D950B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1560" y="908720"/>
            <a:ext cx="282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Static posture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510625"/>
            <a:ext cx="122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Side view </a:t>
            </a:r>
          </a:p>
        </p:txBody>
      </p:sp>
    </p:spTree>
    <p:extLst>
      <p:ext uri="{BB962C8B-B14F-4D97-AF65-F5344CB8AC3E}">
        <p14:creationId xmlns:p14="http://schemas.microsoft.com/office/powerpoint/2010/main" val="21837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16010"/>
            <a:ext cx="422285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Check </a:t>
            </a:r>
            <a:r>
              <a:rPr lang="en-GB" dirty="0" smtClean="0">
                <a:solidFill>
                  <a:srgbClr val="D950BE"/>
                </a:solidFill>
                <a:cs typeface="Arial" panose="020B0604020202020204" pitchFamily="34" charset="0"/>
              </a:rPr>
              <a:t>symmetry: </a:t>
            </a:r>
            <a:endParaRPr lang="en-GB" dirty="0">
              <a:solidFill>
                <a:srgbClr val="D950BE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Head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Shoulders</a:t>
            </a: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Scapula positioning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Waist creases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Hips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Feet turn </a:t>
            </a:r>
            <a:r>
              <a:rPr lang="en-GB" sz="1600" dirty="0" smtClean="0">
                <a:cs typeface="Arial" panose="020B0604020202020204" pitchFamily="34" charset="0"/>
              </a:rPr>
              <a:t>ou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Muscle bulk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Arch of foot-supinated/pronated</a:t>
            </a:r>
            <a:endParaRPr lang="en-GB" sz="1600" dirty="0" smtClean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36" y="1590003"/>
            <a:ext cx="4112924" cy="36872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11968" y="1734019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1968" y="2238075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1968" y="3102171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908720"/>
            <a:ext cx="282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Static posture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1510625"/>
            <a:ext cx="113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Posterior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060848"/>
            <a:ext cx="4222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Check </a:t>
            </a:r>
            <a:r>
              <a:rPr lang="en-GB" dirty="0" smtClean="0">
                <a:solidFill>
                  <a:srgbClr val="D950BE"/>
                </a:solidFill>
                <a:cs typeface="Arial" pitchFamily="34" charset="0"/>
              </a:rPr>
              <a:t>symmetry:</a:t>
            </a:r>
            <a:endParaRPr lang="en-GB" dirty="0">
              <a:solidFill>
                <a:srgbClr val="D950BE"/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itchFamily="34" charset="0"/>
              </a:rPr>
              <a:t>Head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itchFamily="34" charset="0"/>
              </a:rPr>
              <a:t>Shoulders</a:t>
            </a:r>
            <a:endParaRPr lang="en-GB" sz="1600" dirty="0"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itchFamily="34" charset="0"/>
              </a:rPr>
              <a:t>Hips</a:t>
            </a:r>
            <a:endParaRPr lang="en-GB" sz="1600" dirty="0"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itchFamily="34" charset="0"/>
              </a:rPr>
              <a:t>Knee over 2</a:t>
            </a:r>
            <a:r>
              <a:rPr lang="en-GB" sz="1600" baseline="30000" dirty="0">
                <a:cs typeface="Arial" panose="020B0604020202020204" pitchFamily="34" charset="0"/>
              </a:rPr>
              <a:t>nd</a:t>
            </a:r>
            <a:r>
              <a:rPr lang="en-GB" sz="1600" dirty="0">
                <a:cs typeface="Arial" panose="020B0604020202020204" pitchFamily="34" charset="0"/>
              </a:rPr>
              <a:t>/3</a:t>
            </a:r>
            <a:r>
              <a:rPr lang="en-GB" sz="1600" baseline="30000" dirty="0">
                <a:cs typeface="Arial" panose="020B0604020202020204" pitchFamily="34" charset="0"/>
              </a:rPr>
              <a:t>rd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toe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Feet turned </a:t>
            </a:r>
            <a:r>
              <a:rPr lang="en-GB" sz="1600" dirty="0" smtClean="0">
                <a:cs typeface="Arial" panose="020B0604020202020204" pitchFamily="34" charset="0"/>
              </a:rPr>
              <a:t>out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Arial" panose="020B0604020202020204" pitchFamily="34" charset="0"/>
              </a:rPr>
              <a:t>Arch of foot - supinated/pronated</a:t>
            </a:r>
            <a:endParaRPr lang="en-GB" sz="3200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282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Static </a:t>
            </a:r>
            <a:r>
              <a:rPr lang="en-GB" sz="3600" b="1" dirty="0" smtClean="0">
                <a:cs typeface="Arial" pitchFamily="34" charset="0"/>
              </a:rPr>
              <a:t>posture</a:t>
            </a:r>
            <a:endParaRPr lang="en-GB" sz="3600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10625"/>
            <a:ext cx="105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Anterior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36" y="1590003"/>
            <a:ext cx="4112924" cy="36872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611968" y="1734019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1968" y="2238075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11968" y="3102171"/>
            <a:ext cx="3240360" cy="0"/>
          </a:xfrm>
          <a:prstGeom prst="line">
            <a:avLst/>
          </a:prstGeom>
          <a:ln w="1270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576064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Name </a:t>
            </a: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common postural </a:t>
            </a: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deviations</a:t>
            </a:r>
            <a:endParaRPr lang="en-GB" altLang="en-US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Describe </a:t>
            </a:r>
            <a:r>
              <a:rPr lang="en-GB" altLang="en-US" dirty="0">
                <a:solidFill>
                  <a:srgbClr val="D950BE"/>
                </a:solidFill>
                <a:ea typeface="ＭＳ Ｐゴシック" panose="020B0600070205080204" pitchFamily="34" charset="-128"/>
              </a:rPr>
              <a:t>the characteristics of common postural </a:t>
            </a:r>
            <a:r>
              <a:rPr lang="en-GB" altLang="en-US" dirty="0" smtClean="0">
                <a:solidFill>
                  <a:srgbClr val="D950BE"/>
                </a:solidFill>
                <a:ea typeface="ＭＳ Ｐゴシック" panose="020B0600070205080204" pitchFamily="34" charset="-128"/>
              </a:rPr>
              <a:t>types</a:t>
            </a:r>
            <a:endParaRPr lang="en-GB" altLang="en-US" dirty="0">
              <a:solidFill>
                <a:srgbClr val="D950BE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solidFill>
                  <a:srgbClr val="D950BE"/>
                </a:solidFill>
                <a:ea typeface="ＭＳ Ｐゴシック" panose="020B0600070205080204" pitchFamily="34" charset="-128"/>
              </a:rPr>
              <a:t>Explain the effects of postural deviations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t="8937" r="30533"/>
          <a:stretch/>
        </p:blipFill>
        <p:spPr>
          <a:xfrm>
            <a:off x="6275858" y="1124744"/>
            <a:ext cx="1248470" cy="50851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76256" y="1052736"/>
            <a:ext cx="0" cy="5112568"/>
          </a:xfrm>
          <a:prstGeom prst="line">
            <a:avLst/>
          </a:prstGeom>
          <a:ln w="19050">
            <a:solidFill>
              <a:srgbClr val="D95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1560" y="90872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7961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CT Brand PPT Template" id="{836D7D1C-A5AE-6C4A-8D5C-E30572F0AF66}" vid="{6ECAAFB8-6FAF-8F47-8FCE-44BA754E0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Brand PPT Template</Template>
  <TotalTime>265</TotalTime>
  <Words>1708</Words>
  <Application>Microsoft Office PowerPoint</Application>
  <PresentationFormat>On-screen Show (4:3)</PresentationFormat>
  <Paragraphs>397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Office Theme</vt:lpstr>
      <vt:lpstr>Conducting subjective and objective assessment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Hamerton</dc:creator>
  <cp:lastModifiedBy>Natasha Bulley</cp:lastModifiedBy>
  <cp:revision>18</cp:revision>
  <cp:lastPrinted>2017-07-13T16:45:47Z</cp:lastPrinted>
  <dcterms:created xsi:type="dcterms:W3CDTF">2017-07-24T10:34:25Z</dcterms:created>
  <dcterms:modified xsi:type="dcterms:W3CDTF">2018-02-01T15:11:50Z</dcterms:modified>
</cp:coreProperties>
</file>