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Montserrat" pitchFamily="2" charset="77"/>
      <p:regular r:id="rId29"/>
      <p:bold r:id="rId30"/>
      <p:italic r:id="rId31"/>
      <p:boldItalic r:id="rId32"/>
    </p:embeddedFont>
    <p:embeddedFont>
      <p:font typeface="Montserrat Bold" pitchFamily="2" charset="77"/>
      <p:regular r:id="rId33"/>
    </p:embeddedFont>
    <p:embeddedFont>
      <p:font typeface="Montserrat Extra-Bold" pitchFamily="2" charset="77"/>
      <p:regular r:id="rId34"/>
      <p:bold r:id="rId35"/>
    </p:embeddedFont>
    <p:embeddedFont>
      <p:font typeface="Montserrat Extra-Bold Bold" pitchFamily="2" charset="77"/>
      <p:regular r:id="rId36"/>
      <p:bold r:id="rId37"/>
    </p:embeddedFont>
    <p:embeddedFont>
      <p:font typeface="Montserrat Extra-Bold Bold Italics" pitchFamily="2" charset="77"/>
      <p:regular r:id="rId38"/>
      <p:bold r:id="rId39"/>
      <p:italic r:id="rId40"/>
      <p:boldItalic r:id="rId41"/>
    </p:embeddedFont>
    <p:embeddedFont>
      <p:font typeface="Montserrat Extra-Bold Italics" pitchFamily="2" charset="77"/>
      <p:regular r:id="rId42"/>
      <p:bold r:id="rId43"/>
      <p:italic r:id="rId44"/>
      <p:boldItalic r:id="rId45"/>
    </p:embeddedFont>
    <p:embeddedFont>
      <p:font typeface="Montserrat Semi-Bold" pitchFamily="2" charset="77"/>
      <p:regular r:id="rId46"/>
      <p:bold r:id="rId47"/>
    </p:embeddedFont>
    <p:embeddedFont>
      <p:font typeface="Montserrat Semi-Bold Bold" pitchFamily="2" charset="77"/>
      <p:regular r:id="rId48"/>
      <p:bold r:id="rId49"/>
    </p:embeddedFont>
    <p:embeddedFont>
      <p:font typeface="Montserrat Semi-Bold Italics" pitchFamily="2" charset="77"/>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626" autoAdjust="0"/>
  </p:normalViewPr>
  <p:slideViewPr>
    <p:cSldViewPr>
      <p:cViewPr varScale="1">
        <p:scale>
          <a:sx n="80" d="100"/>
          <a:sy n="80" d="100"/>
        </p:scale>
        <p:origin x="64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598D"/>
        </a:solidFill>
        <a:effectLst/>
      </p:bgPr>
    </p:bg>
    <p:spTree>
      <p:nvGrpSpPr>
        <p:cNvPr id="1" name=""/>
        <p:cNvGrpSpPr/>
        <p:nvPr/>
      </p:nvGrpSpPr>
      <p:grpSpPr>
        <a:xfrm>
          <a:off x="0" y="0"/>
          <a:ext cx="0" cy="0"/>
          <a:chOff x="0" y="0"/>
          <a:chExt cx="0" cy="0"/>
        </a:xfrm>
      </p:grpSpPr>
      <p:grpSp>
        <p:nvGrpSpPr>
          <p:cNvPr id="2" name="Group 2"/>
          <p:cNvGrpSpPr/>
          <p:nvPr/>
        </p:nvGrpSpPr>
        <p:grpSpPr>
          <a:xfrm>
            <a:off x="8231948" y="0"/>
            <a:ext cx="11129676" cy="10287000"/>
            <a:chOff x="0" y="0"/>
            <a:chExt cx="14839567" cy="13716000"/>
          </a:xfrm>
        </p:grpSpPr>
        <p:pic>
          <p:nvPicPr>
            <p:cNvPr id="3" name="Picture 3"/>
            <p:cNvPicPr>
              <a:picLocks noChangeAspect="1"/>
            </p:cNvPicPr>
            <p:nvPr/>
          </p:nvPicPr>
          <p:blipFill>
            <a:blip r:embed="rId4"/>
            <a:srcRect l="14522" r="14522"/>
            <a:stretch>
              <a:fillRect/>
            </a:stretch>
          </p:blipFill>
          <p:spPr>
            <a:xfrm>
              <a:off x="0" y="0"/>
              <a:ext cx="14839567" cy="13716000"/>
            </a:xfrm>
            <a:prstGeom prst="rect">
              <a:avLst/>
            </a:prstGeom>
          </p:spPr>
        </p:pic>
      </p:grpSp>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799708" y="1055075"/>
            <a:ext cx="844062" cy="211015"/>
          </a:xfrm>
          <a:prstGeom prst="rect">
            <a:avLst/>
          </a:prstGeom>
        </p:spPr>
      </p:pic>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sp>
      <p:sp>
        <p:nvSpPr>
          <p:cNvPr id="6" name="AutoShape 6"/>
          <p:cNvSpPr/>
          <p:nvPr/>
        </p:nvSpPr>
        <p:spPr>
          <a:xfrm>
            <a:off x="-282420" y="9096375"/>
            <a:ext cx="18852841" cy="0"/>
          </a:xfrm>
          <a:prstGeom prst="line">
            <a:avLst/>
          </a:prstGeom>
          <a:ln w="28575" cap="rnd">
            <a:solidFill>
              <a:srgbClr val="FFFFFF"/>
            </a:solidFill>
            <a:prstDash val="solid"/>
            <a:headEnd type="none" w="sm" len="sm"/>
            <a:tailEnd type="none" w="sm" len="sm"/>
          </a:ln>
        </p:spPr>
      </p:sp>
      <p:pic>
        <p:nvPicPr>
          <p:cNvPr id="7" name="Picture 7"/>
          <p:cNvPicPr>
            <a:picLocks noChangeAspect="1"/>
          </p:cNvPicPr>
          <p:nvPr/>
        </p:nvPicPr>
        <p:blipFill>
          <a:blip r:embed="rId7"/>
          <a:srcRect/>
          <a:stretch>
            <a:fillRect/>
          </a:stretch>
        </p:blipFill>
        <p:spPr>
          <a:xfrm>
            <a:off x="1028700" y="7078394"/>
            <a:ext cx="1939613" cy="2017981"/>
          </a:xfrm>
          <a:prstGeom prst="rect">
            <a:avLst/>
          </a:prstGeom>
        </p:spPr>
      </p:pic>
      <p:sp>
        <p:nvSpPr>
          <p:cNvPr id="8" name="TextBox 8"/>
          <p:cNvSpPr txBox="1"/>
          <p:nvPr/>
        </p:nvSpPr>
        <p:spPr>
          <a:xfrm>
            <a:off x="1028700" y="1304925"/>
            <a:ext cx="12946500" cy="6089933"/>
          </a:xfrm>
          <a:prstGeom prst="rect">
            <a:avLst/>
          </a:prstGeom>
        </p:spPr>
        <p:txBody>
          <a:bodyPr lIns="0" tIns="0" rIns="0" bIns="0" rtlCol="0" anchor="t">
            <a:spAutoFit/>
          </a:bodyPr>
          <a:lstStyle/>
          <a:p>
            <a:pPr>
              <a:lnSpc>
                <a:spcPts val="9453"/>
              </a:lnSpc>
            </a:pPr>
            <a:r>
              <a:rPr lang="en-US" sz="10275">
                <a:solidFill>
                  <a:srgbClr val="FFFFFF"/>
                </a:solidFill>
                <a:latin typeface="Montserrat Extra-Bold"/>
              </a:rPr>
              <a:t>Lesson 7 - Nutritional requirements for pre and postnatal clients.</a:t>
            </a:r>
          </a:p>
        </p:txBody>
      </p:sp>
      <p:pic>
        <p:nvPicPr>
          <p:cNvPr id="9" name="Audio 8">
            <a:hlinkClick r:id="" action="ppaction://media"/>
            <a:extLst>
              <a:ext uri="{FF2B5EF4-FFF2-40B4-BE49-F238E27FC236}">
                <a16:creationId xmlns:a16="http://schemas.microsoft.com/office/drawing/2014/main" id="{E830338C-5D85-662E-E08C-E4E6D52B73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66"/>
    </mc:Choice>
    <mc:Fallback>
      <p:transition spd="slow" advTm="10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291465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6511">
                <a:tc>
                  <a:txBody>
                    <a:bodyPr/>
                    <a:lstStyle/>
                    <a:p>
                      <a:pPr algn="ctr">
                        <a:lnSpc>
                          <a:spcPts val="3499"/>
                        </a:lnSpc>
                        <a:defRPr/>
                      </a:pPr>
                      <a:r>
                        <a:rPr lang="en-US" sz="2499">
                          <a:solidFill>
                            <a:srgbClr val="000000"/>
                          </a:solidFill>
                          <a:latin typeface="Montserrat Extra-Bold Bold"/>
                        </a:rPr>
                        <a:t>Foods to avoid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88139">
                <a:tc>
                  <a:txBody>
                    <a:bodyPr/>
                    <a:lstStyle/>
                    <a:p>
                      <a:pPr algn="ctr">
                        <a:lnSpc>
                          <a:spcPts val="2940"/>
                        </a:lnSpc>
                        <a:defRPr/>
                      </a:pPr>
                      <a:r>
                        <a:rPr lang="en-US" sz="2100">
                          <a:solidFill>
                            <a:srgbClr val="000000"/>
                          </a:solidFill>
                          <a:latin typeface="Montserrat Bold"/>
                        </a:rPr>
                        <a:t>Raw or partly cooked eggs UNLESS they are British Lion Code eggs.</a:t>
                      </a:r>
                      <a:endParaRPr lang="en-US" sz="1100"/>
                    </a:p>
                    <a:p>
                      <a:pPr algn="ctr">
                        <a:lnSpc>
                          <a:spcPts val="2940"/>
                        </a:lnSpc>
                      </a:pPr>
                      <a:r>
                        <a:rPr lang="en-US" sz="2100">
                          <a:solidFill>
                            <a:srgbClr val="000000"/>
                          </a:solidFill>
                          <a:latin typeface="Montserrat Bold"/>
                        </a:rPr>
                        <a:t>Non-Lion Code hen, duck and goose eggs are safe to eat, as long as they are cooked thoroughly.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British Lion Code eggs are considered a very low risk of salmonella and are safe for pregnant women to eat raw or partially cooked. Salmonella can cause severe diarrhoea and vomiting.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Foods to avoid in pregnancy</a:t>
            </a:r>
          </a:p>
        </p:txBody>
      </p:sp>
      <p:pic>
        <p:nvPicPr>
          <p:cNvPr id="7" name="Audio 6">
            <a:hlinkClick r:id="" action="ppaction://media"/>
            <a:extLst>
              <a:ext uri="{FF2B5EF4-FFF2-40B4-BE49-F238E27FC236}">
                <a16:creationId xmlns:a16="http://schemas.microsoft.com/office/drawing/2014/main" id="{D2CCAB73-8EE3-0274-F18A-F6FDCC65FD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072"/>
    </mc:Choice>
    <mc:Fallback>
      <p:transition spd="slow" advTm="2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291465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6511">
                <a:tc>
                  <a:txBody>
                    <a:bodyPr/>
                    <a:lstStyle/>
                    <a:p>
                      <a:pPr algn="ctr">
                        <a:lnSpc>
                          <a:spcPts val="3499"/>
                        </a:lnSpc>
                        <a:defRPr/>
                      </a:pPr>
                      <a:r>
                        <a:rPr lang="en-US" sz="2499">
                          <a:solidFill>
                            <a:srgbClr val="000000"/>
                          </a:solidFill>
                          <a:latin typeface="Montserrat Extra-Bold Bold"/>
                        </a:rPr>
                        <a:t>Foods to avoid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88139">
                <a:tc>
                  <a:txBody>
                    <a:bodyPr/>
                    <a:lstStyle/>
                    <a:p>
                      <a:pPr algn="ctr">
                        <a:lnSpc>
                          <a:spcPts val="2940"/>
                        </a:lnSpc>
                        <a:defRPr/>
                      </a:pPr>
                      <a:r>
                        <a:rPr lang="en-US" sz="2100">
                          <a:solidFill>
                            <a:srgbClr val="000000"/>
                          </a:solidFill>
                          <a:latin typeface="Montserrat"/>
                        </a:rPr>
                        <a:t>All types of meat, fish or vegetable pâté.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These provide an ideal environment for harmful bacteria to grow, such as listeria. In rare cases this can lead to miscarriage, stillbirth or severe illness in a newborn baby or its mother.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pic>
        <p:nvPicPr>
          <p:cNvPr id="6" name="Picture 6"/>
          <p:cNvPicPr>
            <a:picLocks noChangeAspect="1"/>
          </p:cNvPicPr>
          <p:nvPr/>
        </p:nvPicPr>
        <p:blipFill>
          <a:blip r:embed="rId7"/>
          <a:srcRect/>
          <a:stretch>
            <a:fillRect/>
          </a:stretch>
        </p:blipFill>
        <p:spPr>
          <a:xfrm>
            <a:off x="6747013" y="6611386"/>
            <a:ext cx="4793974" cy="3201945"/>
          </a:xfrm>
          <a:prstGeom prst="rect">
            <a:avLst/>
          </a:prstGeom>
        </p:spPr>
      </p:pic>
      <p:sp>
        <p:nvSpPr>
          <p:cNvPr id="7" name="TextBox 7"/>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Foods to avoid in pregnancy</a:t>
            </a:r>
          </a:p>
        </p:txBody>
      </p:sp>
      <p:pic>
        <p:nvPicPr>
          <p:cNvPr id="8" name="Audio 7">
            <a:hlinkClick r:id="" action="ppaction://media"/>
            <a:extLst>
              <a:ext uri="{FF2B5EF4-FFF2-40B4-BE49-F238E27FC236}">
                <a16:creationId xmlns:a16="http://schemas.microsoft.com/office/drawing/2014/main" id="{438A2732-18A6-9E20-0D64-9144A90E7A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338"/>
    </mc:Choice>
    <mc:Fallback>
      <p:transition spd="slow" advTm="1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535305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0955">
                <a:tc>
                  <a:txBody>
                    <a:bodyPr/>
                    <a:lstStyle/>
                    <a:p>
                      <a:pPr algn="ctr">
                        <a:lnSpc>
                          <a:spcPts val="3499"/>
                        </a:lnSpc>
                        <a:defRPr/>
                      </a:pPr>
                      <a:r>
                        <a:rPr lang="en-US" sz="2499">
                          <a:solidFill>
                            <a:srgbClr val="000000"/>
                          </a:solidFill>
                          <a:latin typeface="Montserrat Extra-Bold Bold"/>
                        </a:rPr>
                        <a:t>Foods to avoid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50353">
                <a:tc>
                  <a:txBody>
                    <a:bodyPr/>
                    <a:lstStyle/>
                    <a:p>
                      <a:pPr algn="ctr">
                        <a:lnSpc>
                          <a:spcPts val="2940"/>
                        </a:lnSpc>
                        <a:defRPr/>
                      </a:pPr>
                      <a:r>
                        <a:rPr lang="en-US" sz="2100">
                          <a:solidFill>
                            <a:srgbClr val="000000"/>
                          </a:solidFill>
                          <a:latin typeface="Montserrat"/>
                        </a:rPr>
                        <a:t>Raw or undercooked fresh or processed meat. There should be no trace of pink or blood. Check cold meats such as salami and chorizo to see if they have been cooked and avoid if they have just been cured or fermented.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otential risk of toxoplasmosis if not thoroughly cooked. Toxoplasmosis is an infection caused by a parasite found in raw or uncooked meat, unpasteurised goats milk, cat faeces and untreated water. It can cause harm to the baby, although it is very rare.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27940">
                <a:tc>
                  <a:txBody>
                    <a:bodyPr/>
                    <a:lstStyle/>
                    <a:p>
                      <a:pPr algn="ctr">
                        <a:lnSpc>
                          <a:spcPts val="2940"/>
                        </a:lnSpc>
                        <a:defRPr/>
                      </a:pPr>
                      <a:r>
                        <a:rPr lang="en-US" sz="2100">
                          <a:solidFill>
                            <a:srgbClr val="000000"/>
                          </a:solidFill>
                          <a:latin typeface="Montserrat"/>
                        </a:rPr>
                        <a:t>Liver or products containing liver such as haggis and pâté.</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High levels of vitamin A in pregnancy can cause congenital birth defects.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3802">
                <a:tc>
                  <a:txBody>
                    <a:bodyPr/>
                    <a:lstStyle/>
                    <a:p>
                      <a:pPr algn="ctr">
                        <a:lnSpc>
                          <a:spcPts val="2940"/>
                        </a:lnSpc>
                        <a:defRPr/>
                      </a:pPr>
                      <a:r>
                        <a:rPr lang="en-US" sz="2100">
                          <a:solidFill>
                            <a:srgbClr val="000000"/>
                          </a:solidFill>
                          <a:latin typeface="Montserrat"/>
                        </a:rPr>
                        <a:t>Game shot with lead pellets.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Lead can cause developmental problems in a baby.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Foods to avoid in pregnancy</a:t>
            </a:r>
          </a:p>
        </p:txBody>
      </p:sp>
      <p:pic>
        <p:nvPicPr>
          <p:cNvPr id="7" name="Audio 6">
            <a:hlinkClick r:id="" action="ppaction://media"/>
            <a:extLst>
              <a:ext uri="{FF2B5EF4-FFF2-40B4-BE49-F238E27FC236}">
                <a16:creationId xmlns:a16="http://schemas.microsoft.com/office/drawing/2014/main" id="{92F048B5-B085-3351-CD5C-87C6490A8D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554"/>
    </mc:Choice>
    <mc:Fallback>
      <p:transition spd="slow" advTm="56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440055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2386">
                <a:tc>
                  <a:txBody>
                    <a:bodyPr/>
                    <a:lstStyle/>
                    <a:p>
                      <a:pPr algn="ctr">
                        <a:lnSpc>
                          <a:spcPts val="3499"/>
                        </a:lnSpc>
                        <a:defRPr/>
                      </a:pPr>
                      <a:r>
                        <a:rPr lang="en-US" sz="2499">
                          <a:solidFill>
                            <a:srgbClr val="000000"/>
                          </a:solidFill>
                          <a:latin typeface="Montserrat Extra-Bold Bold"/>
                        </a:rPr>
                        <a:t>Foods to avoid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78164">
                <a:tc>
                  <a:txBody>
                    <a:bodyPr/>
                    <a:lstStyle/>
                    <a:p>
                      <a:pPr algn="ctr">
                        <a:lnSpc>
                          <a:spcPts val="2940"/>
                        </a:lnSpc>
                        <a:defRPr/>
                      </a:pPr>
                      <a:r>
                        <a:rPr lang="en-US" sz="2100">
                          <a:solidFill>
                            <a:srgbClr val="000000"/>
                          </a:solidFill>
                          <a:latin typeface="Montserrat Bold"/>
                        </a:rPr>
                        <a:t>Shark, swordfish and marlin when pregnant or planning to get pregnant.</a:t>
                      </a:r>
                      <a:endParaRPr lang="en-US" sz="1100"/>
                    </a:p>
                    <a:p>
                      <a:pPr algn="ctr">
                        <a:lnSpc>
                          <a:spcPts val="2940"/>
                        </a:lnSpc>
                      </a:pPr>
                      <a:r>
                        <a:rPr lang="en-US" sz="2100">
                          <a:solidFill>
                            <a:srgbClr val="000000"/>
                          </a:solidFill>
                          <a:latin typeface="Montserrat Bold"/>
                        </a:rPr>
                        <a:t> </a:t>
                      </a:r>
                    </a:p>
                    <a:p>
                      <a:pPr algn="ctr">
                        <a:lnSpc>
                          <a:spcPts val="2940"/>
                        </a:lnSpc>
                      </a:pPr>
                      <a:r>
                        <a:rPr lang="en-US" sz="2100">
                          <a:solidFill>
                            <a:srgbClr val="000000"/>
                          </a:solidFill>
                          <a:latin typeface="Montserrat Bold"/>
                        </a:rPr>
                        <a:t>Limit tuna to no more than two (140–70g) tuna steaks per week or four medium tins of tuna per week.</a:t>
                      </a:r>
                    </a:p>
                    <a:p>
                      <a:pPr algn="ctr">
                        <a:lnSpc>
                          <a:spcPts val="2940"/>
                        </a:lnSpc>
                      </a:pPr>
                      <a:r>
                        <a:rPr lang="en-US" sz="2100">
                          <a:solidFill>
                            <a:srgbClr val="000000"/>
                          </a:solidFill>
                          <a:latin typeface="Montserrat Bold"/>
                        </a:rPr>
                        <a:t> </a:t>
                      </a:r>
                    </a:p>
                    <a:p>
                      <a:pPr algn="ctr">
                        <a:lnSpc>
                          <a:spcPts val="2940"/>
                        </a:lnSpc>
                      </a:pPr>
                      <a:r>
                        <a:rPr lang="en-US" sz="2100">
                          <a:solidFill>
                            <a:srgbClr val="000000"/>
                          </a:solidFill>
                          <a:latin typeface="Montserrat Bold"/>
                        </a:rPr>
                        <a:t>No more than two portions of oily fish per week such as salmon, sardines and mackerel.</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Because of the high levels of mercury, this can cause developmental issues and potential brain damage.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Foods to avoid in pregnancy</a:t>
            </a:r>
          </a:p>
        </p:txBody>
      </p:sp>
      <p:pic>
        <p:nvPicPr>
          <p:cNvPr id="7" name="Audio 6">
            <a:hlinkClick r:id="" action="ppaction://media"/>
            <a:extLst>
              <a:ext uri="{FF2B5EF4-FFF2-40B4-BE49-F238E27FC236}">
                <a16:creationId xmlns:a16="http://schemas.microsoft.com/office/drawing/2014/main" id="{5BFCE30B-3532-9540-79AC-4A95232D20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73"/>
    </mc:Choice>
    <mc:Fallback>
      <p:transition spd="slow" advTm="28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4505326"/>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2199">
                <a:tc>
                  <a:txBody>
                    <a:bodyPr/>
                    <a:lstStyle/>
                    <a:p>
                      <a:pPr algn="ctr">
                        <a:lnSpc>
                          <a:spcPts val="3499"/>
                        </a:lnSpc>
                        <a:defRPr/>
                      </a:pPr>
                      <a:r>
                        <a:rPr lang="en-US" sz="2499">
                          <a:solidFill>
                            <a:srgbClr val="000000"/>
                          </a:solidFill>
                          <a:latin typeface="Montserrat Extra-Bold Bold"/>
                        </a:rPr>
                        <a:t>Foods to avoid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04242">
                <a:tc>
                  <a:txBody>
                    <a:bodyPr/>
                    <a:lstStyle/>
                    <a:p>
                      <a:pPr algn="ctr">
                        <a:lnSpc>
                          <a:spcPts val="2940"/>
                        </a:lnSpc>
                        <a:defRPr/>
                      </a:pPr>
                      <a:r>
                        <a:rPr lang="en-US" sz="2100">
                          <a:solidFill>
                            <a:srgbClr val="000000"/>
                          </a:solidFill>
                          <a:latin typeface="Montserrat Bold"/>
                        </a:rPr>
                        <a:t>Raw shellfish such as mussels, clams, prawns and scallops. Raw fish in sushi is fine to eat, as long as it has been frozen first to kill off harmful bacteria.</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May contain harmful bacteria and viruses that can cause food poisoning.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78885">
                <a:tc>
                  <a:txBody>
                    <a:bodyPr/>
                    <a:lstStyle/>
                    <a:p>
                      <a:pPr algn="ctr">
                        <a:lnSpc>
                          <a:spcPts val="2940"/>
                        </a:lnSpc>
                        <a:defRPr/>
                      </a:pPr>
                      <a:r>
                        <a:rPr lang="en-US" sz="2100">
                          <a:solidFill>
                            <a:srgbClr val="000000"/>
                          </a:solidFill>
                          <a:latin typeface="Montserrat Bold"/>
                        </a:rPr>
                        <a:t>Raw, unpasteurised or non-UHT dairy such as milk, cream and cheese.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These provide an ideal environment for harmful bacteria to grow, such as listeria. In rare cases this can lead to miscarriage, stillbirth or severe illness in a newborn baby or its mother.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Foods to avoid in pregnancy</a:t>
            </a:r>
          </a:p>
        </p:txBody>
      </p:sp>
      <p:pic>
        <p:nvPicPr>
          <p:cNvPr id="7" name="Audio 6">
            <a:hlinkClick r:id="" action="ppaction://media"/>
            <a:extLst>
              <a:ext uri="{FF2B5EF4-FFF2-40B4-BE49-F238E27FC236}">
                <a16:creationId xmlns:a16="http://schemas.microsoft.com/office/drawing/2014/main" id="{A9558C8D-3CA7-270C-37DB-AD5206C7B3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568"/>
    </mc:Choice>
    <mc:Fallback>
      <p:transition spd="slow" advTm="37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413385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2906">
                <a:tc>
                  <a:txBody>
                    <a:bodyPr/>
                    <a:lstStyle/>
                    <a:p>
                      <a:pPr algn="ctr">
                        <a:lnSpc>
                          <a:spcPts val="3499"/>
                        </a:lnSpc>
                        <a:defRPr/>
                      </a:pPr>
                      <a:r>
                        <a:rPr lang="en-US" sz="2499">
                          <a:solidFill>
                            <a:srgbClr val="000000"/>
                          </a:solidFill>
                          <a:latin typeface="Montserrat Extra-Bold Bold"/>
                        </a:rPr>
                        <a:t>Foods to avoid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30541">
                <a:tc>
                  <a:txBody>
                    <a:bodyPr/>
                    <a:lstStyle/>
                    <a:p>
                      <a:pPr algn="ctr">
                        <a:lnSpc>
                          <a:spcPts val="2940"/>
                        </a:lnSpc>
                        <a:defRPr/>
                      </a:pPr>
                      <a:r>
                        <a:rPr lang="en-US" sz="2100">
                          <a:solidFill>
                            <a:srgbClr val="000000"/>
                          </a:solidFill>
                          <a:latin typeface="Montserrat"/>
                        </a:rPr>
                        <a:t>No more than 200mg of caffeine per day.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High levels of caffeine have been associated with babies having a low birth weight.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80403">
                <a:tc>
                  <a:txBody>
                    <a:bodyPr/>
                    <a:lstStyle/>
                    <a:p>
                      <a:pPr algn="ctr">
                        <a:lnSpc>
                          <a:spcPts val="2940"/>
                        </a:lnSpc>
                        <a:defRPr/>
                      </a:pPr>
                      <a:r>
                        <a:rPr lang="en-US" sz="2100">
                          <a:solidFill>
                            <a:srgbClr val="000000"/>
                          </a:solidFill>
                          <a:latin typeface="Montserrat Bold"/>
                        </a:rPr>
                        <a:t>Alcohol.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The Chief Medical Officers for the UK recommend that alcohol is avoided in pregnancy to keep the risk to an unborn baby to a minimum, as the baby’s liver is unable to process alcohol in the way that an adult’s can.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Foods to avoid in pregnancy</a:t>
            </a:r>
          </a:p>
        </p:txBody>
      </p:sp>
      <p:pic>
        <p:nvPicPr>
          <p:cNvPr id="7" name="Audio 6">
            <a:hlinkClick r:id="" action="ppaction://media"/>
            <a:extLst>
              <a:ext uri="{FF2B5EF4-FFF2-40B4-BE49-F238E27FC236}">
                <a16:creationId xmlns:a16="http://schemas.microsoft.com/office/drawing/2014/main" id="{48614F2E-B53F-2C8E-98EC-A9714B58D6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946"/>
    </mc:Choice>
    <mc:Fallback>
      <p:transition spd="slow" advTm="2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376237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3754">
                <a:tc>
                  <a:txBody>
                    <a:bodyPr/>
                    <a:lstStyle/>
                    <a:p>
                      <a:pPr algn="ctr">
                        <a:lnSpc>
                          <a:spcPts val="3499"/>
                        </a:lnSpc>
                        <a:defRPr/>
                      </a:pPr>
                      <a:r>
                        <a:rPr lang="en-US" sz="2499">
                          <a:solidFill>
                            <a:srgbClr val="000000"/>
                          </a:solidFill>
                          <a:latin typeface="Montserrat Extra-Bold Bold"/>
                        </a:rPr>
                        <a:t>Supplement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06948">
                <a:tc>
                  <a:txBody>
                    <a:bodyPr/>
                    <a:lstStyle/>
                    <a:p>
                      <a:pPr algn="ctr">
                        <a:lnSpc>
                          <a:spcPts val="2940"/>
                        </a:lnSpc>
                        <a:defRPr/>
                      </a:pPr>
                      <a:r>
                        <a:rPr lang="en-US" sz="2100">
                          <a:solidFill>
                            <a:srgbClr val="000000"/>
                          </a:solidFill>
                          <a:latin typeface="Montserrat"/>
                        </a:rPr>
                        <a:t>Folic acid.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Consume 400mg each day to prevent spina bifida (consume if thinking of getting pregnant and up the end of the first 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31673">
                <a:tc>
                  <a:txBody>
                    <a:bodyPr/>
                    <a:lstStyle/>
                    <a:p>
                      <a:pPr algn="ctr">
                        <a:lnSpc>
                          <a:spcPts val="2940"/>
                        </a:lnSpc>
                        <a:defRPr/>
                      </a:pPr>
                      <a:r>
                        <a:rPr lang="en-US" sz="2100">
                          <a:solidFill>
                            <a:srgbClr val="000000"/>
                          </a:solidFill>
                          <a:latin typeface="Montserrat"/>
                        </a:rPr>
                        <a:t>Vitamin D (oily fish, Lion Code eggs, cooked red meat and hard cheese).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Strong bones and teeth of both mother and the growing foetus.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Pregnancy supplements</a:t>
            </a:r>
          </a:p>
        </p:txBody>
      </p:sp>
      <p:pic>
        <p:nvPicPr>
          <p:cNvPr id="7" name="Audio 6">
            <a:hlinkClick r:id="" action="ppaction://media"/>
            <a:extLst>
              <a:ext uri="{FF2B5EF4-FFF2-40B4-BE49-F238E27FC236}">
                <a16:creationId xmlns:a16="http://schemas.microsoft.com/office/drawing/2014/main" id="{7FEE64E2-0C2E-A6EA-E21B-112F715039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98"/>
    </mc:Choice>
    <mc:Fallback>
      <p:transition spd="slow" advTm="3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4981576"/>
        </p:xfrm>
        <a:graphic>
          <a:graphicData uri="http://schemas.openxmlformats.org/drawingml/2006/table">
            <a:tbl>
              <a:tblPr/>
              <a:tblGrid>
                <a:gridCol w="4613252">
                  <a:extLst>
                    <a:ext uri="{9D8B030D-6E8A-4147-A177-3AD203B41FA5}">
                      <a16:colId xmlns:a16="http://schemas.microsoft.com/office/drawing/2014/main" val="20000"/>
                    </a:ext>
                  </a:extLst>
                </a:gridCol>
                <a:gridCol w="11617348">
                  <a:extLst>
                    <a:ext uri="{9D8B030D-6E8A-4147-A177-3AD203B41FA5}">
                      <a16:colId xmlns:a16="http://schemas.microsoft.com/office/drawing/2014/main" val="20001"/>
                    </a:ext>
                  </a:extLst>
                </a:gridCol>
              </a:tblGrid>
              <a:tr h="921447">
                <a:tc>
                  <a:txBody>
                    <a:bodyPr/>
                    <a:lstStyle/>
                    <a:p>
                      <a:pPr algn="ctr">
                        <a:lnSpc>
                          <a:spcPts val="3499"/>
                        </a:lnSpc>
                        <a:defRPr/>
                      </a:pPr>
                      <a:r>
                        <a:rPr lang="en-US" sz="2499">
                          <a:solidFill>
                            <a:srgbClr val="000000"/>
                          </a:solidFill>
                          <a:latin typeface="Montserrat Extra-Bold Bold"/>
                        </a:rPr>
                        <a:t>Supplement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28597">
                <a:tc>
                  <a:txBody>
                    <a:bodyPr/>
                    <a:lstStyle/>
                    <a:p>
                      <a:pPr algn="ctr">
                        <a:lnSpc>
                          <a:spcPts val="2940"/>
                        </a:lnSpc>
                        <a:defRPr/>
                      </a:pPr>
                      <a:r>
                        <a:rPr lang="en-US" sz="2100">
                          <a:solidFill>
                            <a:srgbClr val="000000"/>
                          </a:solidFill>
                          <a:latin typeface="Montserrat"/>
                        </a:rPr>
                        <a:t>Vitamin C</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Aids the absorption of iron from foods and keeps cells healthy.</a:t>
                      </a:r>
                      <a:endParaRPr lang="en-US" sz="1100"/>
                    </a:p>
                    <a:p>
                      <a:pPr algn="ctr">
                        <a:lnSpc>
                          <a:spcPts val="2940"/>
                        </a:lnSpc>
                      </a:pPr>
                      <a:r>
                        <a:rPr lang="en-US" sz="2100">
                          <a:solidFill>
                            <a:srgbClr val="000000"/>
                          </a:solidFill>
                          <a:latin typeface="Montserrat Bold"/>
                        </a:rPr>
                        <a:t>Oranges, potatoes, sweet peppers, berries, broccoli, etc.</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28597">
                <a:tc>
                  <a:txBody>
                    <a:bodyPr/>
                    <a:lstStyle/>
                    <a:p>
                      <a:pPr algn="ctr">
                        <a:lnSpc>
                          <a:spcPts val="2940"/>
                        </a:lnSpc>
                        <a:defRPr/>
                      </a:pPr>
                      <a:r>
                        <a:rPr lang="en-US" sz="2100">
                          <a:solidFill>
                            <a:srgbClr val="000000"/>
                          </a:solidFill>
                          <a:latin typeface="Montserrat"/>
                        </a:rPr>
                        <a:t>Iron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A deficiency can lead to tiredness and possible anemia. </a:t>
                      </a:r>
                      <a:endParaRPr lang="en-US" sz="1100"/>
                    </a:p>
                    <a:p>
                      <a:pPr algn="ctr">
                        <a:lnSpc>
                          <a:spcPts val="2940"/>
                        </a:lnSpc>
                      </a:pPr>
                      <a:r>
                        <a:rPr lang="en-US" sz="2100">
                          <a:solidFill>
                            <a:srgbClr val="000000"/>
                          </a:solidFill>
                          <a:latin typeface="Montserrat Bold"/>
                        </a:rPr>
                        <a:t>Cooked red meat, leafy green vegetables, dried fruit and nuts.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02935">
                <a:tc>
                  <a:txBody>
                    <a:bodyPr/>
                    <a:lstStyle/>
                    <a:p>
                      <a:pPr algn="ctr">
                        <a:lnSpc>
                          <a:spcPts val="2940"/>
                        </a:lnSpc>
                        <a:defRPr/>
                      </a:pPr>
                      <a:r>
                        <a:rPr lang="en-US" sz="2100">
                          <a:solidFill>
                            <a:srgbClr val="000000"/>
                          </a:solidFill>
                          <a:latin typeface="Montserrat"/>
                        </a:rPr>
                        <a:t>Calcium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Vital for strong bones and teeth.</a:t>
                      </a:r>
                      <a:endParaRPr lang="en-US" sz="1100"/>
                    </a:p>
                    <a:p>
                      <a:pPr algn="ctr">
                        <a:lnSpc>
                          <a:spcPts val="2940"/>
                        </a:lnSpc>
                      </a:pPr>
                      <a:r>
                        <a:rPr lang="en-US" sz="2100">
                          <a:solidFill>
                            <a:srgbClr val="000000"/>
                          </a:solidFill>
                          <a:latin typeface="Montserrat Bold"/>
                        </a:rPr>
                        <a:t>Milk, hard cheese, calcium set tofu, green leafy veg, nuts, dried fruit, fortified rice and oat drinks cereals and bread fortified with calcium.</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Supplements that may be prescribed</a:t>
            </a:r>
          </a:p>
        </p:txBody>
      </p:sp>
      <p:sp>
        <p:nvSpPr>
          <p:cNvPr id="7" name="TextBox 7"/>
          <p:cNvSpPr txBox="1"/>
          <p:nvPr/>
        </p:nvSpPr>
        <p:spPr>
          <a:xfrm>
            <a:off x="1028700" y="8549005"/>
            <a:ext cx="16230600" cy="709295"/>
          </a:xfrm>
          <a:prstGeom prst="rect">
            <a:avLst/>
          </a:prstGeom>
        </p:spPr>
        <p:txBody>
          <a:bodyPr lIns="0" tIns="0" rIns="0" bIns="0" rtlCol="0" anchor="t">
            <a:spAutoFit/>
          </a:bodyPr>
          <a:lstStyle/>
          <a:p>
            <a:pPr algn="ctr">
              <a:lnSpc>
                <a:spcPts val="2799"/>
              </a:lnSpc>
            </a:pPr>
            <a:r>
              <a:rPr lang="en-US" sz="2799">
                <a:solidFill>
                  <a:srgbClr val="19598D"/>
                </a:solidFill>
                <a:latin typeface="Montserrat Extra-Bold"/>
              </a:rPr>
              <a:t>WARNING!........Large amounts of vitamin A can harm an unborn baby.</a:t>
            </a:r>
          </a:p>
          <a:p>
            <a:pPr algn="ctr">
              <a:lnSpc>
                <a:spcPts val="2799"/>
              </a:lnSpc>
              <a:spcBef>
                <a:spcPct val="0"/>
              </a:spcBef>
            </a:pPr>
            <a:r>
              <a:rPr lang="en-US" sz="2799">
                <a:solidFill>
                  <a:srgbClr val="19598D"/>
                </a:solidFill>
                <a:latin typeface="Montserrat Extra-Bold"/>
              </a:rPr>
              <a:t>Non-pregnant multivitamins should be avoided for this reason.</a:t>
            </a:r>
          </a:p>
        </p:txBody>
      </p:sp>
      <p:pic>
        <p:nvPicPr>
          <p:cNvPr id="8" name="Audio 7">
            <a:hlinkClick r:id="" action="ppaction://media"/>
            <a:extLst>
              <a:ext uri="{FF2B5EF4-FFF2-40B4-BE49-F238E27FC236}">
                <a16:creationId xmlns:a16="http://schemas.microsoft.com/office/drawing/2014/main" id="{0AD44B78-EA55-B6E2-24B7-A521F67B0E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765"/>
    </mc:Choice>
    <mc:Fallback>
      <p:transition spd="slow" advTm="6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9254645"/>
          </a:xfrm>
          <a:prstGeom prst="rect">
            <a:avLst/>
          </a:prstGeom>
          <a:solidFill>
            <a:srgbClr val="19598D"/>
          </a:solidFill>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7677" y="923192"/>
            <a:ext cx="844062" cy="211015"/>
          </a:xfrm>
          <a:prstGeom prst="rect">
            <a:avLst/>
          </a:prstGeom>
        </p:spPr>
      </p:pic>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28700" y="923192"/>
            <a:ext cx="844062" cy="211015"/>
          </a:xfrm>
          <a:prstGeom prst="rect">
            <a:avLst/>
          </a:prstGeom>
        </p:spPr>
      </p:pic>
      <p:sp>
        <p:nvSpPr>
          <p:cNvPr id="5" name="AutoShape 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6" name="AutoShape 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7" name="AutoShape 7"/>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6"/>
          <a:srcRect/>
          <a:stretch>
            <a:fillRect/>
          </a:stretch>
        </p:blipFill>
        <p:spPr>
          <a:xfrm>
            <a:off x="15936983" y="7657460"/>
            <a:ext cx="1410500" cy="1467490"/>
          </a:xfrm>
          <a:prstGeom prst="rect">
            <a:avLst/>
          </a:prstGeom>
        </p:spPr>
      </p:pic>
      <p:sp>
        <p:nvSpPr>
          <p:cNvPr id="9" name="TextBox 9"/>
          <p:cNvSpPr txBox="1"/>
          <p:nvPr/>
        </p:nvSpPr>
        <p:spPr>
          <a:xfrm>
            <a:off x="5126492" y="1114425"/>
            <a:ext cx="8035017" cy="1315086"/>
          </a:xfrm>
          <a:prstGeom prst="rect">
            <a:avLst/>
          </a:prstGeom>
        </p:spPr>
        <p:txBody>
          <a:bodyPr lIns="0" tIns="0" rIns="0" bIns="0" rtlCol="0" anchor="t">
            <a:spAutoFit/>
          </a:bodyPr>
          <a:lstStyle/>
          <a:p>
            <a:pPr algn="ctr">
              <a:lnSpc>
                <a:spcPts val="4700"/>
              </a:lnSpc>
            </a:pPr>
            <a:r>
              <a:rPr lang="en-US" sz="4700">
                <a:solidFill>
                  <a:srgbClr val="FFFFFF"/>
                </a:solidFill>
                <a:latin typeface="Montserrat Extra-Bold Bold"/>
              </a:rPr>
              <a:t>Hydration</a:t>
            </a:r>
          </a:p>
          <a:p>
            <a:pPr algn="ctr">
              <a:lnSpc>
                <a:spcPts val="2000"/>
              </a:lnSpc>
            </a:pPr>
            <a:endParaRPr lang="en-US" sz="4700">
              <a:solidFill>
                <a:srgbClr val="FFFFFF"/>
              </a:solidFill>
              <a:latin typeface="Montserrat Extra-Bold Bold"/>
            </a:endParaRPr>
          </a:p>
          <a:p>
            <a:pPr algn="ctr">
              <a:lnSpc>
                <a:spcPts val="3600"/>
              </a:lnSpc>
              <a:spcBef>
                <a:spcPct val="0"/>
              </a:spcBef>
            </a:pPr>
            <a:r>
              <a:rPr lang="en-US" sz="3600">
                <a:solidFill>
                  <a:srgbClr val="FFFFFF"/>
                </a:solidFill>
                <a:latin typeface="Montserrat Extra-Bold Italics"/>
              </a:rPr>
              <a:t>Activity</a:t>
            </a:r>
          </a:p>
        </p:txBody>
      </p:sp>
      <p:sp>
        <p:nvSpPr>
          <p:cNvPr id="10" name="AutoShape 10"/>
          <p:cNvSpPr/>
          <p:nvPr/>
        </p:nvSpPr>
        <p:spPr>
          <a:xfrm>
            <a:off x="5420472" y="3205759"/>
            <a:ext cx="8035017" cy="4656126"/>
          </a:xfrm>
          <a:prstGeom prst="rect">
            <a:avLst/>
          </a:prstGeom>
          <a:solidFill>
            <a:srgbClr val="FFFFFF"/>
          </a:solidFill>
        </p:spPr>
      </p:sp>
      <p:sp>
        <p:nvSpPr>
          <p:cNvPr id="11" name="TextBox 11"/>
          <p:cNvSpPr txBox="1"/>
          <p:nvPr/>
        </p:nvSpPr>
        <p:spPr>
          <a:xfrm>
            <a:off x="5420472" y="3129559"/>
            <a:ext cx="8035017" cy="6052185"/>
          </a:xfrm>
          <a:prstGeom prst="rect">
            <a:avLst/>
          </a:prstGeom>
        </p:spPr>
        <p:txBody>
          <a:bodyPr lIns="0" tIns="0" rIns="0" bIns="0" rtlCol="0" anchor="t">
            <a:spAutoFit/>
          </a:bodyPr>
          <a:lstStyle/>
          <a:p>
            <a:pPr algn="ctr">
              <a:lnSpc>
                <a:spcPts val="5879"/>
              </a:lnSpc>
            </a:pPr>
            <a:endParaRPr/>
          </a:p>
          <a:p>
            <a:pPr algn="ctr">
              <a:lnSpc>
                <a:spcPts val="5879"/>
              </a:lnSpc>
            </a:pPr>
            <a:r>
              <a:rPr lang="en-US" sz="4199">
                <a:solidFill>
                  <a:srgbClr val="000000"/>
                </a:solidFill>
                <a:latin typeface="Montserrat Semi-Bold"/>
              </a:rPr>
              <a:t>Discuss and note down the importance of hydration for pre and postnatal clients. </a:t>
            </a:r>
          </a:p>
          <a:p>
            <a:pPr algn="ctr">
              <a:lnSpc>
                <a:spcPts val="5879"/>
              </a:lnSpc>
            </a:pPr>
            <a:endParaRPr lang="en-US" sz="4199">
              <a:solidFill>
                <a:srgbClr val="000000"/>
              </a:solidFill>
              <a:latin typeface="Montserrat Semi-Bold"/>
            </a:endParaRPr>
          </a:p>
          <a:p>
            <a:pPr algn="ctr">
              <a:lnSpc>
                <a:spcPts val="6299"/>
              </a:lnSpc>
            </a:pPr>
            <a:endParaRPr lang="en-US" sz="4199">
              <a:solidFill>
                <a:srgbClr val="000000"/>
              </a:solidFill>
              <a:latin typeface="Montserrat Semi-Bold"/>
            </a:endParaRPr>
          </a:p>
          <a:p>
            <a:pPr algn="ctr">
              <a:lnSpc>
                <a:spcPts val="6299"/>
              </a:lnSpc>
            </a:pPr>
            <a:endParaRPr lang="en-US" sz="4199">
              <a:solidFill>
                <a:srgbClr val="000000"/>
              </a:solidFill>
              <a:latin typeface="Montserrat Semi-Bold"/>
            </a:endParaRPr>
          </a:p>
          <a:p>
            <a:pPr algn="ctr">
              <a:lnSpc>
                <a:spcPts val="6299"/>
              </a:lnSpc>
            </a:pPr>
            <a:endParaRPr lang="en-US" sz="4199">
              <a:solidFill>
                <a:srgbClr val="000000"/>
              </a:solidFill>
              <a:latin typeface="Montserrat Semi-Bold"/>
            </a:endParaRPr>
          </a:p>
        </p:txBody>
      </p:sp>
      <p:pic>
        <p:nvPicPr>
          <p:cNvPr id="12" name="Audio 11">
            <a:hlinkClick r:id="" action="ppaction://media"/>
            <a:extLst>
              <a:ext uri="{FF2B5EF4-FFF2-40B4-BE49-F238E27FC236}">
                <a16:creationId xmlns:a16="http://schemas.microsoft.com/office/drawing/2014/main" id="{06676029-8203-9A91-2954-6307E5AE98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34"/>
    </mc:Choice>
    <mc:Fallback>
      <p:transition spd="slow" advTm="1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8115300" cy="28411490"/>
        </p:xfrm>
        <a:graphic>
          <a:graphicData uri="http://schemas.openxmlformats.org/drawingml/2006/table">
            <a:tbl>
              <a:tblPr/>
              <a:tblGrid>
                <a:gridCol w="8115300">
                  <a:extLst>
                    <a:ext uri="{9D8B030D-6E8A-4147-A177-3AD203B41FA5}">
                      <a16:colId xmlns:a16="http://schemas.microsoft.com/office/drawing/2014/main" val="20000"/>
                    </a:ext>
                  </a:extLst>
                </a:gridCol>
              </a:tblGrid>
              <a:tr h="920156">
                <a:tc>
                  <a:txBody>
                    <a:bodyPr/>
                    <a:lstStyle/>
                    <a:p>
                      <a:pPr algn="just">
                        <a:lnSpc>
                          <a:spcPts val="3499"/>
                        </a:lnSpc>
                        <a:defRPr/>
                      </a:pPr>
                      <a:r>
                        <a:rPr lang="en-US" sz="2499">
                          <a:solidFill>
                            <a:srgbClr val="000000"/>
                          </a:solidFill>
                          <a:latin typeface="Montserrat Extra-Bold"/>
                        </a:rPr>
                        <a:t>Drinking 8–12 glasses of water per day will:</a:t>
                      </a:r>
                      <a:endParaRPr lang="en-US" sz="1100"/>
                    </a:p>
                    <a:p>
                      <a:pPr algn="just">
                        <a:lnSpc>
                          <a:spcPts val="3499"/>
                        </a:lnSpc>
                      </a:pPr>
                      <a:endParaRPr lang="en-US" sz="1100"/>
                    </a:p>
                    <a:p>
                      <a:pPr marL="539748" lvl="1" indent="-269874" algn="just">
                        <a:lnSpc>
                          <a:spcPts val="3499"/>
                        </a:lnSpc>
                        <a:buFont typeface="Arial"/>
                        <a:buChar char="•"/>
                      </a:pPr>
                      <a:r>
                        <a:rPr lang="en-US" sz="2499">
                          <a:solidFill>
                            <a:srgbClr val="000000"/>
                          </a:solidFill>
                          <a:latin typeface="Montserrat Extra-Bold"/>
                        </a:rPr>
                        <a:t>Help to flush waste products from cells.</a:t>
                      </a:r>
                    </a:p>
                    <a:p>
                      <a:pPr marL="539748" lvl="1" indent="-269874" algn="just">
                        <a:lnSpc>
                          <a:spcPts val="3499"/>
                        </a:lnSpc>
                        <a:buFont typeface="Arial"/>
                        <a:buChar char="•"/>
                      </a:pPr>
                      <a:r>
                        <a:rPr lang="en-US" sz="2499">
                          <a:solidFill>
                            <a:srgbClr val="000000"/>
                          </a:solidFill>
                          <a:latin typeface="Montserrat Extra-Bold"/>
                        </a:rPr>
                        <a:t>Aid kidney and liver function.</a:t>
                      </a:r>
                    </a:p>
                    <a:p>
                      <a:pPr marL="539748" lvl="1" indent="-269874" algn="just">
                        <a:lnSpc>
                          <a:spcPts val="3499"/>
                        </a:lnSpc>
                        <a:buFont typeface="Arial"/>
                        <a:buChar char="•"/>
                      </a:pPr>
                      <a:r>
                        <a:rPr lang="en-US" sz="2499">
                          <a:solidFill>
                            <a:srgbClr val="000000"/>
                          </a:solidFill>
                          <a:latin typeface="Montserrat Extra-Bold"/>
                        </a:rPr>
                        <a:t>Aid the increase in maternal blood volume.</a:t>
                      </a:r>
                    </a:p>
                    <a:p>
                      <a:pPr marL="539748" lvl="1" indent="-269874" algn="just">
                        <a:lnSpc>
                          <a:spcPts val="3499"/>
                        </a:lnSpc>
                        <a:buFont typeface="Arial"/>
                        <a:buChar char="•"/>
                      </a:pPr>
                      <a:r>
                        <a:rPr lang="en-US" sz="2499">
                          <a:solidFill>
                            <a:srgbClr val="000000"/>
                          </a:solidFill>
                          <a:latin typeface="Montserrat Extra-Bold"/>
                        </a:rPr>
                        <a:t>Prevent constipation.</a:t>
                      </a:r>
                    </a:p>
                    <a:p>
                      <a:pPr marL="539748" lvl="1" indent="-269874" algn="just">
                        <a:lnSpc>
                          <a:spcPts val="3499"/>
                        </a:lnSpc>
                        <a:buFont typeface="Arial"/>
                        <a:buChar char="•"/>
                      </a:pPr>
                      <a:r>
                        <a:rPr lang="en-US" sz="2499">
                          <a:solidFill>
                            <a:srgbClr val="000000"/>
                          </a:solidFill>
                          <a:latin typeface="Montserrat Extra-Bold"/>
                        </a:rPr>
                        <a:t>Prevent risk of pre-term labour and possible miscarriage due to dehydration.</a:t>
                      </a:r>
                    </a:p>
                    <a:p>
                      <a:pPr marL="539748" lvl="1" indent="-269874" algn="just">
                        <a:lnSpc>
                          <a:spcPts val="3499"/>
                        </a:lnSpc>
                        <a:buFont typeface="Arial"/>
                        <a:buChar char="•"/>
                      </a:pPr>
                      <a:r>
                        <a:rPr lang="en-US" sz="2499">
                          <a:solidFill>
                            <a:srgbClr val="000000"/>
                          </a:solidFill>
                          <a:latin typeface="Montserrat Extra-Bold"/>
                        </a:rPr>
                        <a:t>Prevent fatigue and tiredness.</a:t>
                      </a:r>
                    </a:p>
                    <a:p>
                      <a:pPr marL="539748" lvl="1" indent="-269874" algn="just">
                        <a:lnSpc>
                          <a:spcPts val="3499"/>
                        </a:lnSpc>
                        <a:buFont typeface="Arial"/>
                        <a:buChar char="•"/>
                      </a:pPr>
                      <a:r>
                        <a:rPr lang="en-US" sz="2499">
                          <a:solidFill>
                            <a:srgbClr val="000000"/>
                          </a:solidFill>
                          <a:latin typeface="Montserrat Extra-Bold"/>
                        </a:rPr>
                        <a:t>Aid breast milk production.</a:t>
                      </a:r>
                    </a:p>
                    <a:p>
                      <a:pPr algn="ctr">
                        <a:lnSpc>
                          <a:spcPts val="3499"/>
                        </a:lnSpc>
                      </a:pPr>
                      <a:endParaRPr lang="en-US" sz="2499">
                        <a:solidFill>
                          <a:srgbClr val="000000"/>
                        </a:solidFill>
                        <a:latin typeface="Montserrat Extra-Bold"/>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3165">
                <a:tc>
                  <a:txBody>
                    <a:bodyPr/>
                    <a:lstStyle/>
                    <a:p>
                      <a:pPr algn="just">
                        <a:lnSpc>
                          <a:spcPts val="3499"/>
                        </a:lnSpc>
                        <a:defRPr/>
                      </a:pPr>
                      <a:r>
                        <a:rPr lang="en-US" sz="2499">
                          <a:solidFill>
                            <a:srgbClr val="000000"/>
                          </a:solidFill>
                          <a:latin typeface="Montserrat Extra-Bold"/>
                        </a:rPr>
                        <a:t>Drinking 8–12 glasses of water per day will:</a:t>
                      </a:r>
                      <a:endParaRPr lang="en-US" sz="1100"/>
                    </a:p>
                    <a:p>
                      <a:pPr algn="just">
                        <a:lnSpc>
                          <a:spcPts val="3499"/>
                        </a:lnSpc>
                      </a:pPr>
                      <a:endParaRPr lang="en-US" sz="1100"/>
                    </a:p>
                    <a:p>
                      <a:pPr marL="539748" lvl="1" indent="-269874" algn="just">
                        <a:lnSpc>
                          <a:spcPts val="3499"/>
                        </a:lnSpc>
                        <a:buFont typeface="Arial"/>
                        <a:buChar char="•"/>
                      </a:pPr>
                      <a:r>
                        <a:rPr lang="en-US" sz="2499">
                          <a:solidFill>
                            <a:srgbClr val="000000"/>
                          </a:solidFill>
                          <a:latin typeface="Montserrat Extra-Bold"/>
                        </a:rPr>
                        <a:t>Help to flush waste products from cells.</a:t>
                      </a:r>
                    </a:p>
                    <a:p>
                      <a:pPr marL="539748" lvl="1" indent="-269874" algn="just">
                        <a:lnSpc>
                          <a:spcPts val="3499"/>
                        </a:lnSpc>
                        <a:buFont typeface="Arial"/>
                        <a:buChar char="•"/>
                      </a:pPr>
                      <a:r>
                        <a:rPr lang="en-US" sz="2499">
                          <a:solidFill>
                            <a:srgbClr val="000000"/>
                          </a:solidFill>
                          <a:latin typeface="Montserrat Extra-Bold"/>
                        </a:rPr>
                        <a:t>Aid kidney and liver function.</a:t>
                      </a:r>
                    </a:p>
                    <a:p>
                      <a:pPr marL="539748" lvl="1" indent="-269874" algn="just">
                        <a:lnSpc>
                          <a:spcPts val="3499"/>
                        </a:lnSpc>
                        <a:buFont typeface="Arial"/>
                        <a:buChar char="•"/>
                      </a:pPr>
                      <a:r>
                        <a:rPr lang="en-US" sz="2499">
                          <a:solidFill>
                            <a:srgbClr val="000000"/>
                          </a:solidFill>
                          <a:latin typeface="Montserrat Extra-Bold"/>
                        </a:rPr>
                        <a:t>Aid the increase in maternal blood volume.</a:t>
                      </a:r>
                    </a:p>
                    <a:p>
                      <a:pPr marL="539748" lvl="1" indent="-269874" algn="just">
                        <a:lnSpc>
                          <a:spcPts val="3499"/>
                        </a:lnSpc>
                        <a:buFont typeface="Arial"/>
                        <a:buChar char="•"/>
                      </a:pPr>
                      <a:r>
                        <a:rPr lang="en-US" sz="2499">
                          <a:solidFill>
                            <a:srgbClr val="000000"/>
                          </a:solidFill>
                          <a:latin typeface="Montserrat Extra-Bold"/>
                        </a:rPr>
                        <a:t>Prevent constipation.</a:t>
                      </a:r>
                    </a:p>
                    <a:p>
                      <a:pPr marL="539748" lvl="1" indent="-269874" algn="just">
                        <a:lnSpc>
                          <a:spcPts val="3499"/>
                        </a:lnSpc>
                        <a:buFont typeface="Arial"/>
                        <a:buChar char="•"/>
                      </a:pPr>
                      <a:r>
                        <a:rPr lang="en-US" sz="2499">
                          <a:solidFill>
                            <a:srgbClr val="000000"/>
                          </a:solidFill>
                          <a:latin typeface="Montserrat Extra-Bold"/>
                        </a:rPr>
                        <a:t>Prevent risk of pre-term labour and possible miscarriage due to dehydration.</a:t>
                      </a:r>
                    </a:p>
                    <a:p>
                      <a:pPr marL="539748" lvl="1" indent="-269874" algn="just">
                        <a:lnSpc>
                          <a:spcPts val="3499"/>
                        </a:lnSpc>
                        <a:buFont typeface="Arial"/>
                        <a:buChar char="•"/>
                      </a:pPr>
                      <a:r>
                        <a:rPr lang="en-US" sz="2499">
                          <a:solidFill>
                            <a:srgbClr val="000000"/>
                          </a:solidFill>
                          <a:latin typeface="Montserrat Extra-Bold"/>
                        </a:rPr>
                        <a:t>Prevent fatigue and tiredness.</a:t>
                      </a:r>
                    </a:p>
                    <a:p>
                      <a:pPr marL="539748" lvl="1" indent="-269874" algn="just">
                        <a:lnSpc>
                          <a:spcPts val="3499"/>
                        </a:lnSpc>
                        <a:buFont typeface="Arial"/>
                        <a:buChar char="•"/>
                      </a:pPr>
                      <a:r>
                        <a:rPr lang="en-US" sz="2499">
                          <a:solidFill>
                            <a:srgbClr val="000000"/>
                          </a:solidFill>
                          <a:latin typeface="Montserrat Extra-Bold"/>
                        </a:rPr>
                        <a:t>Aid breast milk production.</a:t>
                      </a:r>
                    </a:p>
                    <a:p>
                      <a:pPr algn="ctr">
                        <a:lnSpc>
                          <a:spcPts val="3499"/>
                        </a:lnSpc>
                      </a:pPr>
                      <a:endParaRPr lang="en-US" sz="2499">
                        <a:solidFill>
                          <a:srgbClr val="000000"/>
                        </a:solidFill>
                        <a:latin typeface="Montserrat Extra-Bold"/>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3165">
                <a:tc>
                  <a:txBody>
                    <a:bodyPr/>
                    <a:lstStyle/>
                    <a:p>
                      <a:pPr algn="just">
                        <a:lnSpc>
                          <a:spcPts val="3499"/>
                        </a:lnSpc>
                        <a:defRPr/>
                      </a:pPr>
                      <a:r>
                        <a:rPr lang="en-US" sz="2499">
                          <a:solidFill>
                            <a:srgbClr val="000000"/>
                          </a:solidFill>
                          <a:latin typeface="Montserrat Extra-Bold"/>
                        </a:rPr>
                        <a:t>Drinking 8–12 glasses of water per day will:</a:t>
                      </a:r>
                      <a:endParaRPr lang="en-US" sz="1100"/>
                    </a:p>
                    <a:p>
                      <a:pPr algn="just">
                        <a:lnSpc>
                          <a:spcPts val="3499"/>
                        </a:lnSpc>
                      </a:pPr>
                      <a:endParaRPr lang="en-US" sz="1100"/>
                    </a:p>
                    <a:p>
                      <a:pPr marL="539748" lvl="1" indent="-269874" algn="just">
                        <a:lnSpc>
                          <a:spcPts val="3499"/>
                        </a:lnSpc>
                        <a:buFont typeface="Arial"/>
                        <a:buChar char="•"/>
                      </a:pPr>
                      <a:r>
                        <a:rPr lang="en-US" sz="2499">
                          <a:solidFill>
                            <a:srgbClr val="000000"/>
                          </a:solidFill>
                          <a:latin typeface="Montserrat Extra-Bold"/>
                        </a:rPr>
                        <a:t>Help to flush waste products from cells.</a:t>
                      </a:r>
                    </a:p>
                    <a:p>
                      <a:pPr marL="539748" lvl="1" indent="-269874" algn="just">
                        <a:lnSpc>
                          <a:spcPts val="3499"/>
                        </a:lnSpc>
                        <a:buFont typeface="Arial"/>
                        <a:buChar char="•"/>
                      </a:pPr>
                      <a:r>
                        <a:rPr lang="en-US" sz="2499">
                          <a:solidFill>
                            <a:srgbClr val="000000"/>
                          </a:solidFill>
                          <a:latin typeface="Montserrat Extra-Bold"/>
                        </a:rPr>
                        <a:t>Aid kidney and liver function.</a:t>
                      </a:r>
                    </a:p>
                    <a:p>
                      <a:pPr marL="539748" lvl="1" indent="-269874" algn="just">
                        <a:lnSpc>
                          <a:spcPts val="3499"/>
                        </a:lnSpc>
                        <a:buFont typeface="Arial"/>
                        <a:buChar char="•"/>
                      </a:pPr>
                      <a:r>
                        <a:rPr lang="en-US" sz="2499">
                          <a:solidFill>
                            <a:srgbClr val="000000"/>
                          </a:solidFill>
                          <a:latin typeface="Montserrat Extra-Bold"/>
                        </a:rPr>
                        <a:t>Aid the increase in maternal blood volume.</a:t>
                      </a:r>
                    </a:p>
                    <a:p>
                      <a:pPr marL="539748" lvl="1" indent="-269874" algn="just">
                        <a:lnSpc>
                          <a:spcPts val="3499"/>
                        </a:lnSpc>
                        <a:buFont typeface="Arial"/>
                        <a:buChar char="•"/>
                      </a:pPr>
                      <a:r>
                        <a:rPr lang="en-US" sz="2499">
                          <a:solidFill>
                            <a:srgbClr val="000000"/>
                          </a:solidFill>
                          <a:latin typeface="Montserrat Extra-Bold"/>
                        </a:rPr>
                        <a:t>Prevent constipation.</a:t>
                      </a:r>
                    </a:p>
                    <a:p>
                      <a:pPr marL="539748" lvl="1" indent="-269874" algn="just">
                        <a:lnSpc>
                          <a:spcPts val="3499"/>
                        </a:lnSpc>
                        <a:buFont typeface="Arial"/>
                        <a:buChar char="•"/>
                      </a:pPr>
                      <a:r>
                        <a:rPr lang="en-US" sz="2499">
                          <a:solidFill>
                            <a:srgbClr val="000000"/>
                          </a:solidFill>
                          <a:latin typeface="Montserrat Extra-Bold"/>
                        </a:rPr>
                        <a:t>Prevent risk of pre-term labour and possible miscarriage due to dehydration.</a:t>
                      </a:r>
                    </a:p>
                    <a:p>
                      <a:pPr marL="539748" lvl="1" indent="-269874" algn="just">
                        <a:lnSpc>
                          <a:spcPts val="3499"/>
                        </a:lnSpc>
                        <a:buFont typeface="Arial"/>
                        <a:buChar char="•"/>
                      </a:pPr>
                      <a:r>
                        <a:rPr lang="en-US" sz="2499">
                          <a:solidFill>
                            <a:srgbClr val="000000"/>
                          </a:solidFill>
                          <a:latin typeface="Montserrat Extra-Bold"/>
                        </a:rPr>
                        <a:t>Prevent fatigue and tiredness.</a:t>
                      </a:r>
                    </a:p>
                    <a:p>
                      <a:pPr marL="539748" lvl="1" indent="-269874" algn="just">
                        <a:lnSpc>
                          <a:spcPts val="3499"/>
                        </a:lnSpc>
                        <a:buFont typeface="Arial"/>
                        <a:buChar char="•"/>
                      </a:pPr>
                      <a:r>
                        <a:rPr lang="en-US" sz="2499">
                          <a:solidFill>
                            <a:srgbClr val="000000"/>
                          </a:solidFill>
                          <a:latin typeface="Montserrat Extra-Bold"/>
                        </a:rPr>
                        <a:t>Aid breast milk production.</a:t>
                      </a:r>
                    </a:p>
                    <a:p>
                      <a:pPr algn="ctr">
                        <a:lnSpc>
                          <a:spcPts val="3499"/>
                        </a:lnSpc>
                      </a:pPr>
                      <a:endParaRPr lang="en-US" sz="2499">
                        <a:solidFill>
                          <a:srgbClr val="000000"/>
                        </a:solidFill>
                        <a:latin typeface="Montserrat Extra-Bold"/>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3165">
                <a:tc>
                  <a:txBody>
                    <a:bodyPr/>
                    <a:lstStyle/>
                    <a:p>
                      <a:pPr algn="just">
                        <a:lnSpc>
                          <a:spcPts val="3499"/>
                        </a:lnSpc>
                        <a:defRPr/>
                      </a:pPr>
                      <a:r>
                        <a:rPr lang="en-US" sz="2499">
                          <a:solidFill>
                            <a:srgbClr val="000000"/>
                          </a:solidFill>
                          <a:latin typeface="Montserrat Extra-Bold"/>
                        </a:rPr>
                        <a:t>Drinking 8–12 glasses of water per day will:</a:t>
                      </a:r>
                      <a:endParaRPr lang="en-US" sz="1100"/>
                    </a:p>
                    <a:p>
                      <a:pPr algn="just">
                        <a:lnSpc>
                          <a:spcPts val="3499"/>
                        </a:lnSpc>
                      </a:pPr>
                      <a:endParaRPr lang="en-US" sz="1100"/>
                    </a:p>
                    <a:p>
                      <a:pPr marL="539748" lvl="1" indent="-269874" algn="just">
                        <a:lnSpc>
                          <a:spcPts val="3499"/>
                        </a:lnSpc>
                        <a:buFont typeface="Arial"/>
                        <a:buChar char="•"/>
                      </a:pPr>
                      <a:r>
                        <a:rPr lang="en-US" sz="2499">
                          <a:solidFill>
                            <a:srgbClr val="000000"/>
                          </a:solidFill>
                          <a:latin typeface="Montserrat Extra-Bold"/>
                        </a:rPr>
                        <a:t>Help to flush waste products from cells.</a:t>
                      </a:r>
                    </a:p>
                    <a:p>
                      <a:pPr marL="539748" lvl="1" indent="-269874" algn="just">
                        <a:lnSpc>
                          <a:spcPts val="3499"/>
                        </a:lnSpc>
                        <a:buFont typeface="Arial"/>
                        <a:buChar char="•"/>
                      </a:pPr>
                      <a:r>
                        <a:rPr lang="en-US" sz="2499">
                          <a:solidFill>
                            <a:srgbClr val="000000"/>
                          </a:solidFill>
                          <a:latin typeface="Montserrat Extra-Bold"/>
                        </a:rPr>
                        <a:t>Aid kidney and liver function.</a:t>
                      </a:r>
                    </a:p>
                    <a:p>
                      <a:pPr marL="539748" lvl="1" indent="-269874" algn="just">
                        <a:lnSpc>
                          <a:spcPts val="3499"/>
                        </a:lnSpc>
                        <a:buFont typeface="Arial"/>
                        <a:buChar char="•"/>
                      </a:pPr>
                      <a:r>
                        <a:rPr lang="en-US" sz="2499">
                          <a:solidFill>
                            <a:srgbClr val="000000"/>
                          </a:solidFill>
                          <a:latin typeface="Montserrat Extra-Bold"/>
                        </a:rPr>
                        <a:t>Aid the increase in maternal blood volume.</a:t>
                      </a:r>
                    </a:p>
                    <a:p>
                      <a:pPr marL="539748" lvl="1" indent="-269874" algn="just">
                        <a:lnSpc>
                          <a:spcPts val="3499"/>
                        </a:lnSpc>
                        <a:buFont typeface="Arial"/>
                        <a:buChar char="•"/>
                      </a:pPr>
                      <a:r>
                        <a:rPr lang="en-US" sz="2499">
                          <a:solidFill>
                            <a:srgbClr val="000000"/>
                          </a:solidFill>
                          <a:latin typeface="Montserrat Extra-Bold"/>
                        </a:rPr>
                        <a:t>Prevent constipation.</a:t>
                      </a:r>
                    </a:p>
                    <a:p>
                      <a:pPr marL="539748" lvl="1" indent="-269874" algn="just">
                        <a:lnSpc>
                          <a:spcPts val="3499"/>
                        </a:lnSpc>
                        <a:buFont typeface="Arial"/>
                        <a:buChar char="•"/>
                      </a:pPr>
                      <a:r>
                        <a:rPr lang="en-US" sz="2499">
                          <a:solidFill>
                            <a:srgbClr val="000000"/>
                          </a:solidFill>
                          <a:latin typeface="Montserrat Extra-Bold"/>
                        </a:rPr>
                        <a:t>Prevent risk of pre-term labour and possible miscarriage due to dehydration.</a:t>
                      </a:r>
                    </a:p>
                    <a:p>
                      <a:pPr marL="539748" lvl="1" indent="-269874" algn="just">
                        <a:lnSpc>
                          <a:spcPts val="3499"/>
                        </a:lnSpc>
                        <a:buFont typeface="Arial"/>
                        <a:buChar char="•"/>
                      </a:pPr>
                      <a:r>
                        <a:rPr lang="en-US" sz="2499">
                          <a:solidFill>
                            <a:srgbClr val="000000"/>
                          </a:solidFill>
                          <a:latin typeface="Montserrat Extra-Bold"/>
                        </a:rPr>
                        <a:t>Prevent fatigue and tiredness.</a:t>
                      </a:r>
                    </a:p>
                    <a:p>
                      <a:pPr marL="539748" lvl="1" indent="-269874" algn="just">
                        <a:lnSpc>
                          <a:spcPts val="3499"/>
                        </a:lnSpc>
                        <a:buFont typeface="Arial"/>
                        <a:buChar char="•"/>
                      </a:pPr>
                      <a:r>
                        <a:rPr lang="en-US" sz="2499">
                          <a:solidFill>
                            <a:srgbClr val="000000"/>
                          </a:solidFill>
                          <a:latin typeface="Montserrat Extra-Bold"/>
                        </a:rPr>
                        <a:t>Aid breast milk production.</a:t>
                      </a:r>
                    </a:p>
                    <a:p>
                      <a:pPr algn="ctr">
                        <a:lnSpc>
                          <a:spcPts val="3499"/>
                        </a:lnSpc>
                      </a:pPr>
                      <a:endParaRPr lang="en-US" sz="2499">
                        <a:solidFill>
                          <a:srgbClr val="000000"/>
                        </a:solidFill>
                        <a:latin typeface="Montserrat Extra-Bold"/>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52499">
                <a:tc>
                  <a:txBody>
                    <a:bodyPr/>
                    <a:lstStyle/>
                    <a:p>
                      <a:pPr algn="just">
                        <a:lnSpc>
                          <a:spcPts val="3499"/>
                        </a:lnSpc>
                        <a:defRPr/>
                      </a:pPr>
                      <a:r>
                        <a:rPr lang="en-US" sz="2499">
                          <a:solidFill>
                            <a:srgbClr val="000000"/>
                          </a:solidFill>
                          <a:latin typeface="Montserrat Extra-Bold"/>
                        </a:rPr>
                        <a:t>Drinking 8–12 glasses of water per day will:</a:t>
                      </a:r>
                      <a:endParaRPr lang="en-US" sz="1100"/>
                    </a:p>
                    <a:p>
                      <a:pPr algn="just">
                        <a:lnSpc>
                          <a:spcPts val="3499"/>
                        </a:lnSpc>
                      </a:pPr>
                      <a:endParaRPr lang="en-US" sz="1100"/>
                    </a:p>
                    <a:p>
                      <a:pPr marL="539748" lvl="1" indent="-269874" algn="just">
                        <a:lnSpc>
                          <a:spcPts val="3499"/>
                        </a:lnSpc>
                        <a:buFont typeface="Arial"/>
                        <a:buChar char="•"/>
                      </a:pPr>
                      <a:r>
                        <a:rPr lang="en-US" sz="2499">
                          <a:solidFill>
                            <a:srgbClr val="000000"/>
                          </a:solidFill>
                          <a:latin typeface="Montserrat Extra-Bold"/>
                        </a:rPr>
                        <a:t>Help to flush waste products from cells.</a:t>
                      </a:r>
                    </a:p>
                    <a:p>
                      <a:pPr marL="539748" lvl="1" indent="-269874" algn="just">
                        <a:lnSpc>
                          <a:spcPts val="3499"/>
                        </a:lnSpc>
                        <a:buFont typeface="Arial"/>
                        <a:buChar char="•"/>
                      </a:pPr>
                      <a:r>
                        <a:rPr lang="en-US" sz="2499">
                          <a:solidFill>
                            <a:srgbClr val="000000"/>
                          </a:solidFill>
                          <a:latin typeface="Montserrat Extra-Bold"/>
                        </a:rPr>
                        <a:t>Aid kidney and liver function.</a:t>
                      </a:r>
                    </a:p>
                    <a:p>
                      <a:pPr marL="539748" lvl="1" indent="-269874" algn="just">
                        <a:lnSpc>
                          <a:spcPts val="3499"/>
                        </a:lnSpc>
                        <a:buFont typeface="Arial"/>
                        <a:buChar char="•"/>
                      </a:pPr>
                      <a:r>
                        <a:rPr lang="en-US" sz="2499">
                          <a:solidFill>
                            <a:srgbClr val="000000"/>
                          </a:solidFill>
                          <a:latin typeface="Montserrat Extra-Bold"/>
                        </a:rPr>
                        <a:t>Aid the increase in maternal blood volume.</a:t>
                      </a:r>
                    </a:p>
                    <a:p>
                      <a:pPr marL="539748" lvl="1" indent="-269874" algn="just">
                        <a:lnSpc>
                          <a:spcPts val="3499"/>
                        </a:lnSpc>
                        <a:buFont typeface="Arial"/>
                        <a:buChar char="•"/>
                      </a:pPr>
                      <a:r>
                        <a:rPr lang="en-US" sz="2499">
                          <a:solidFill>
                            <a:srgbClr val="000000"/>
                          </a:solidFill>
                          <a:latin typeface="Montserrat Extra-Bold"/>
                        </a:rPr>
                        <a:t>Prevent constipation.</a:t>
                      </a:r>
                    </a:p>
                    <a:p>
                      <a:pPr marL="539748" lvl="1" indent="-269874" algn="just">
                        <a:lnSpc>
                          <a:spcPts val="3499"/>
                        </a:lnSpc>
                        <a:buFont typeface="Arial"/>
                        <a:buChar char="•"/>
                      </a:pPr>
                      <a:r>
                        <a:rPr lang="en-US" sz="2499">
                          <a:solidFill>
                            <a:srgbClr val="000000"/>
                          </a:solidFill>
                          <a:latin typeface="Montserrat Extra-Bold"/>
                        </a:rPr>
                        <a:t>Prevent risk of pre-term labour and possible miscarriage due to dehydration.</a:t>
                      </a:r>
                    </a:p>
                    <a:p>
                      <a:pPr marL="539748" lvl="1" indent="-269874" algn="just">
                        <a:lnSpc>
                          <a:spcPts val="3499"/>
                        </a:lnSpc>
                        <a:buFont typeface="Arial"/>
                        <a:buChar char="•"/>
                      </a:pPr>
                      <a:r>
                        <a:rPr lang="en-US" sz="2499">
                          <a:solidFill>
                            <a:srgbClr val="000000"/>
                          </a:solidFill>
                          <a:latin typeface="Montserrat Extra-Bold"/>
                        </a:rPr>
                        <a:t>Prevent fatigue and tiredness.</a:t>
                      </a:r>
                    </a:p>
                    <a:p>
                      <a:pPr marL="539748" lvl="1" indent="-269874" algn="just">
                        <a:lnSpc>
                          <a:spcPts val="3499"/>
                        </a:lnSpc>
                        <a:buFont typeface="Arial"/>
                        <a:buChar char="•"/>
                      </a:pPr>
                      <a:r>
                        <a:rPr lang="en-US" sz="2499">
                          <a:solidFill>
                            <a:srgbClr val="000000"/>
                          </a:solidFill>
                          <a:latin typeface="Montserrat Extra-Bold"/>
                        </a:rPr>
                        <a:t>Aid breast milk production.</a:t>
                      </a:r>
                    </a:p>
                    <a:p>
                      <a:pPr algn="ctr">
                        <a:lnSpc>
                          <a:spcPts val="3499"/>
                        </a:lnSpc>
                      </a:pPr>
                      <a:endParaRPr lang="en-US" sz="2499">
                        <a:solidFill>
                          <a:srgbClr val="000000"/>
                        </a:solidFill>
                        <a:latin typeface="Montserrat Extra-Bold"/>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pic>
        <p:nvPicPr>
          <p:cNvPr id="6" name="Picture 6"/>
          <p:cNvPicPr>
            <a:picLocks noChangeAspect="1"/>
          </p:cNvPicPr>
          <p:nvPr/>
        </p:nvPicPr>
        <p:blipFill>
          <a:blip r:embed="rId7"/>
          <a:srcRect/>
          <a:stretch>
            <a:fillRect/>
          </a:stretch>
        </p:blipFill>
        <p:spPr>
          <a:xfrm>
            <a:off x="10948605" y="2000885"/>
            <a:ext cx="4800472" cy="7210772"/>
          </a:xfrm>
          <a:prstGeom prst="rect">
            <a:avLst/>
          </a:prstGeom>
        </p:spPr>
      </p:pic>
      <p:sp>
        <p:nvSpPr>
          <p:cNvPr id="7" name="TextBox 7"/>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Hydration</a:t>
            </a:r>
          </a:p>
        </p:txBody>
      </p:sp>
      <p:pic>
        <p:nvPicPr>
          <p:cNvPr id="8" name="Audio 7">
            <a:hlinkClick r:id="" action="ppaction://media"/>
            <a:extLst>
              <a:ext uri="{FF2B5EF4-FFF2-40B4-BE49-F238E27FC236}">
                <a16:creationId xmlns:a16="http://schemas.microsoft.com/office/drawing/2014/main" id="{F8D143DC-81B8-388F-E73A-E7EA36E84C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090"/>
    </mc:Choice>
    <mc:Fallback>
      <p:transition spd="slow" advTm="4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3" name="AutoShape 3"/>
          <p:cNvSpPr/>
          <p:nvPr/>
        </p:nvSpPr>
        <p:spPr>
          <a:xfrm>
            <a:off x="2031023" y="7423557"/>
            <a:ext cx="16256977" cy="8229600"/>
          </a:xfrm>
          <a:prstGeom prst="rect">
            <a:avLst/>
          </a:prstGeom>
          <a:solidFill>
            <a:srgbClr val="19598D"/>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5" name="AutoShape 5"/>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6" name="Picture 6"/>
          <p:cNvPicPr>
            <a:picLocks noChangeAspect="1"/>
          </p:cNvPicPr>
          <p:nvPr/>
        </p:nvPicPr>
        <p:blipFill>
          <a:blip r:embed="rId6"/>
          <a:srcRect/>
          <a:stretch>
            <a:fillRect/>
          </a:stretch>
        </p:blipFill>
        <p:spPr>
          <a:xfrm>
            <a:off x="15940585" y="7772400"/>
            <a:ext cx="1939613" cy="2017981"/>
          </a:xfrm>
          <a:prstGeom prst="rect">
            <a:avLst/>
          </a:prstGeom>
        </p:spPr>
      </p:pic>
      <p:sp>
        <p:nvSpPr>
          <p:cNvPr id="7" name="TextBox 7"/>
          <p:cNvSpPr txBox="1"/>
          <p:nvPr/>
        </p:nvSpPr>
        <p:spPr>
          <a:xfrm>
            <a:off x="1028700" y="1181100"/>
            <a:ext cx="10954707" cy="1064007"/>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Learning objectives</a:t>
            </a:r>
          </a:p>
        </p:txBody>
      </p:sp>
      <p:sp>
        <p:nvSpPr>
          <p:cNvPr id="8" name="TextBox 8"/>
          <p:cNvSpPr txBox="1"/>
          <p:nvPr/>
        </p:nvSpPr>
        <p:spPr>
          <a:xfrm>
            <a:off x="1028700" y="2978150"/>
            <a:ext cx="14776080" cy="7861300"/>
          </a:xfrm>
          <a:prstGeom prst="rect">
            <a:avLst/>
          </a:prstGeom>
        </p:spPr>
        <p:txBody>
          <a:bodyPr lIns="0" tIns="0" rIns="0" bIns="0" rtlCol="0" anchor="t">
            <a:spAutoFit/>
          </a:bodyPr>
          <a:lstStyle/>
          <a:p>
            <a:pPr algn="just">
              <a:lnSpc>
                <a:spcPts val="3499"/>
              </a:lnSpc>
            </a:pPr>
            <a:r>
              <a:rPr lang="en-US" sz="2499">
                <a:solidFill>
                  <a:srgbClr val="000000"/>
                </a:solidFill>
                <a:latin typeface="Montserrat Bold"/>
              </a:rPr>
              <a:t>By the end of the lesson you will be able to:</a:t>
            </a:r>
          </a:p>
          <a:p>
            <a:pPr algn="just">
              <a:lnSpc>
                <a:spcPts val="3499"/>
              </a:lnSpc>
            </a:pPr>
            <a:endParaRPr lang="en-US" sz="2499">
              <a:solidFill>
                <a:srgbClr val="000000"/>
              </a:solidFill>
              <a:latin typeface="Montserrat Bold"/>
            </a:endParaRPr>
          </a:p>
          <a:p>
            <a:pPr marL="539749" lvl="1" indent="-269875" algn="just">
              <a:lnSpc>
                <a:spcPts val="3499"/>
              </a:lnSpc>
              <a:buFont typeface="Arial"/>
              <a:buChar char="•"/>
            </a:pPr>
            <a:r>
              <a:rPr lang="en-US" sz="2499">
                <a:solidFill>
                  <a:srgbClr val="000000"/>
                </a:solidFill>
                <a:latin typeface="Montserrat"/>
              </a:rPr>
              <a:t>Explain the importance of a balanced diet for pre and postnatal clients </a:t>
            </a:r>
          </a:p>
          <a:p>
            <a:pPr marL="539749" lvl="1" indent="-269875" algn="just">
              <a:lnSpc>
                <a:spcPts val="3499"/>
              </a:lnSpc>
              <a:buFont typeface="Arial"/>
              <a:buChar char="•"/>
            </a:pPr>
            <a:r>
              <a:rPr lang="en-US" sz="2499">
                <a:solidFill>
                  <a:srgbClr val="000000"/>
                </a:solidFill>
                <a:latin typeface="Montserrat"/>
              </a:rPr>
              <a:t>Identify important food sources and explain their value to pre and postnatal clients. </a:t>
            </a:r>
          </a:p>
          <a:p>
            <a:pPr marL="539749" lvl="1" indent="-269875" algn="just">
              <a:lnSpc>
                <a:spcPts val="3499"/>
              </a:lnSpc>
              <a:buFont typeface="Arial"/>
              <a:buChar char="•"/>
            </a:pPr>
            <a:r>
              <a:rPr lang="en-US" sz="2499">
                <a:solidFill>
                  <a:srgbClr val="000000"/>
                </a:solidFill>
                <a:latin typeface="Montserrat"/>
              </a:rPr>
              <a:t>Identify foods to be avoided during pregnancy and explain the reasons why they should not be consumed</a:t>
            </a:r>
          </a:p>
          <a:p>
            <a:pPr marL="539749" lvl="1" indent="-269875" algn="just">
              <a:lnSpc>
                <a:spcPts val="3499"/>
              </a:lnSpc>
              <a:buFont typeface="Arial"/>
              <a:buChar char="•"/>
            </a:pPr>
            <a:r>
              <a:rPr lang="en-US" sz="2499">
                <a:solidFill>
                  <a:srgbClr val="000000"/>
                </a:solidFill>
                <a:latin typeface="Montserrat"/>
              </a:rPr>
              <a:t>List the vitamin and mineral supplements recommended in pregnancy, and explain the benefits of each</a:t>
            </a:r>
          </a:p>
          <a:p>
            <a:pPr marL="539749" lvl="1" indent="-269875" algn="just">
              <a:lnSpc>
                <a:spcPts val="3499"/>
              </a:lnSpc>
              <a:buFont typeface="Arial"/>
              <a:buChar char="•"/>
            </a:pPr>
            <a:r>
              <a:rPr lang="en-US" sz="2499">
                <a:solidFill>
                  <a:srgbClr val="000000"/>
                </a:solidFill>
                <a:latin typeface="Montserrat"/>
              </a:rPr>
              <a:t>Explain the importance of hydration for pre and postnatal clients </a:t>
            </a: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p:txBody>
      </p:sp>
      <p:pic>
        <p:nvPicPr>
          <p:cNvPr id="9" name="Audio 8">
            <a:hlinkClick r:id="" action="ppaction://media"/>
            <a:extLst>
              <a:ext uri="{FF2B5EF4-FFF2-40B4-BE49-F238E27FC236}">
                <a16:creationId xmlns:a16="http://schemas.microsoft.com/office/drawing/2014/main" id="{03CCDF74-DCB9-D64C-13F1-CCF460FE81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890"/>
    </mc:Choice>
    <mc:Fallback>
      <p:transition spd="slow" advTm="2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028700"/>
            <a:ext cx="1255465" cy="1306191"/>
          </a:xfrm>
          <a:prstGeom prst="rect">
            <a:avLst/>
          </a:prstGeom>
        </p:spPr>
      </p:pic>
      <p:pic>
        <p:nvPicPr>
          <p:cNvPr id="5" name="Picture 5"/>
          <p:cNvPicPr>
            <a:picLocks noChangeAspect="1"/>
          </p:cNvPicPr>
          <p:nvPr/>
        </p:nvPicPr>
        <p:blipFill>
          <a:blip r:embed="rId7"/>
          <a:srcRect/>
          <a:stretch>
            <a:fillRect/>
          </a:stretch>
        </p:blipFill>
        <p:spPr>
          <a:xfrm>
            <a:off x="5648664" y="2810510"/>
            <a:ext cx="6990673" cy="7366318"/>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Bold"/>
              </a:rPr>
              <a:t>Pre-natal weight distribution at full term</a:t>
            </a:r>
          </a:p>
        </p:txBody>
      </p:sp>
      <p:pic>
        <p:nvPicPr>
          <p:cNvPr id="7" name="Audio 6">
            <a:hlinkClick r:id="" action="ppaction://media"/>
            <a:extLst>
              <a:ext uri="{FF2B5EF4-FFF2-40B4-BE49-F238E27FC236}">
                <a16:creationId xmlns:a16="http://schemas.microsoft.com/office/drawing/2014/main" id="{272D357E-6DAE-A75E-2997-D84D0F264B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893"/>
    </mc:Choice>
    <mc:Fallback>
      <p:transition spd="slow" advTm="2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pic>
        <p:nvPicPr>
          <p:cNvPr id="4" name="Picture 4"/>
          <p:cNvPicPr>
            <a:picLocks noChangeAspect="1"/>
          </p:cNvPicPr>
          <p:nvPr/>
        </p:nvPicPr>
        <p:blipFill>
          <a:blip r:embed="rId6"/>
          <a:srcRect/>
          <a:stretch>
            <a:fillRect/>
          </a:stretch>
        </p:blipFill>
        <p:spPr>
          <a:xfrm>
            <a:off x="16003835" y="1028700"/>
            <a:ext cx="1255465" cy="1306191"/>
          </a:xfrm>
          <a:prstGeom prst="rect">
            <a:avLst/>
          </a:prstGeom>
        </p:spPr>
      </p:pic>
      <p:pic>
        <p:nvPicPr>
          <p:cNvPr id="5" name="Picture 5"/>
          <p:cNvPicPr>
            <a:picLocks noChangeAspect="1"/>
          </p:cNvPicPr>
          <p:nvPr/>
        </p:nvPicPr>
        <p:blipFill>
          <a:blip r:embed="rId7"/>
          <a:srcRect/>
          <a:stretch>
            <a:fillRect/>
          </a:stretch>
        </p:blipFill>
        <p:spPr>
          <a:xfrm>
            <a:off x="6077560" y="2928601"/>
            <a:ext cx="6132880" cy="6329699"/>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Bold"/>
              </a:rPr>
              <a:t>Approximate total weight gain at full term</a:t>
            </a:r>
          </a:p>
        </p:txBody>
      </p:sp>
      <p:sp>
        <p:nvSpPr>
          <p:cNvPr id="7" name="TextBox 7"/>
          <p:cNvSpPr txBox="1"/>
          <p:nvPr/>
        </p:nvSpPr>
        <p:spPr>
          <a:xfrm>
            <a:off x="1028700" y="7404735"/>
            <a:ext cx="4163023" cy="1853565"/>
          </a:xfrm>
          <a:prstGeom prst="rect">
            <a:avLst/>
          </a:prstGeom>
        </p:spPr>
        <p:txBody>
          <a:bodyPr lIns="0" tIns="0" rIns="0" bIns="0" rtlCol="0" anchor="t">
            <a:spAutoFit/>
          </a:bodyPr>
          <a:lstStyle/>
          <a:p>
            <a:pPr algn="ctr">
              <a:lnSpc>
                <a:spcPts val="3600"/>
              </a:lnSpc>
              <a:spcBef>
                <a:spcPct val="0"/>
              </a:spcBef>
            </a:pPr>
            <a:r>
              <a:rPr lang="en-US" sz="3600">
                <a:solidFill>
                  <a:srgbClr val="19598D"/>
                </a:solidFill>
                <a:latin typeface="Montserrat Extra-Bold"/>
              </a:rPr>
              <a:t>Total approximate weight gain is 10–12.5kg</a:t>
            </a:r>
          </a:p>
        </p:txBody>
      </p:sp>
      <p:pic>
        <p:nvPicPr>
          <p:cNvPr id="8" name="Audio 7">
            <a:hlinkClick r:id="" action="ppaction://media"/>
            <a:extLst>
              <a:ext uri="{FF2B5EF4-FFF2-40B4-BE49-F238E27FC236}">
                <a16:creationId xmlns:a16="http://schemas.microsoft.com/office/drawing/2014/main" id="{47D013AC-048E-4CD1-AC7E-125C7461ED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58"/>
    </mc:Choice>
    <mc:Fallback>
      <p:transition spd="slow" advTm="1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3495674"/>
        </p:xfrm>
        <a:graphic>
          <a:graphicData uri="http://schemas.openxmlformats.org/drawingml/2006/table">
            <a:tbl>
              <a:tblPr/>
              <a:tblGrid>
                <a:gridCol w="4613252">
                  <a:extLst>
                    <a:ext uri="{9D8B030D-6E8A-4147-A177-3AD203B41FA5}">
                      <a16:colId xmlns:a16="http://schemas.microsoft.com/office/drawing/2014/main" val="20000"/>
                    </a:ext>
                  </a:extLst>
                </a:gridCol>
                <a:gridCol w="11617348">
                  <a:extLst>
                    <a:ext uri="{9D8B030D-6E8A-4147-A177-3AD203B41FA5}">
                      <a16:colId xmlns:a16="http://schemas.microsoft.com/office/drawing/2014/main" val="20001"/>
                    </a:ext>
                  </a:extLst>
                </a:gridCol>
              </a:tblGrid>
              <a:tr h="924476">
                <a:tc>
                  <a:txBody>
                    <a:bodyPr/>
                    <a:lstStyle/>
                    <a:p>
                      <a:pPr algn="ctr">
                        <a:lnSpc>
                          <a:spcPts val="3499"/>
                        </a:lnSpc>
                        <a:defRPr/>
                      </a:pPr>
                      <a:r>
                        <a:rPr lang="en-US" sz="2499">
                          <a:solidFill>
                            <a:srgbClr val="000000"/>
                          </a:solidFill>
                          <a:latin typeface="Montserrat Extra-Bold Bold"/>
                        </a:rPr>
                        <a:t>Trimester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Caloric needs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7066">
                <a:tc>
                  <a:txBody>
                    <a:bodyPr/>
                    <a:lstStyle/>
                    <a:p>
                      <a:pPr algn="ctr">
                        <a:lnSpc>
                          <a:spcPts val="2940"/>
                        </a:lnSpc>
                        <a:defRPr/>
                      </a:pPr>
                      <a:r>
                        <a:rPr lang="en-US" sz="2100">
                          <a:solidFill>
                            <a:srgbClr val="000000"/>
                          </a:solidFill>
                          <a:latin typeface="Montserrat"/>
                        </a:rPr>
                        <a:t>Trimester 1 &amp; 2</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No extra calories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7066">
                <a:tc>
                  <a:txBody>
                    <a:bodyPr/>
                    <a:lstStyle/>
                    <a:p>
                      <a:pPr algn="ctr">
                        <a:lnSpc>
                          <a:spcPts val="2940"/>
                        </a:lnSpc>
                        <a:defRPr/>
                      </a:pPr>
                      <a:r>
                        <a:rPr lang="en-US" sz="2100">
                          <a:solidFill>
                            <a:srgbClr val="000000"/>
                          </a:solidFill>
                          <a:latin typeface="Montserrat"/>
                        </a:rPr>
                        <a:t>Trimester 3</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Extra 200 calories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7066">
                <a:tc>
                  <a:txBody>
                    <a:bodyPr/>
                    <a:lstStyle/>
                    <a:p>
                      <a:pPr algn="ctr">
                        <a:lnSpc>
                          <a:spcPts val="2940"/>
                        </a:lnSpc>
                        <a:defRPr/>
                      </a:pPr>
                      <a:r>
                        <a:rPr lang="en-US" sz="2100">
                          <a:solidFill>
                            <a:srgbClr val="000000"/>
                          </a:solidFill>
                          <a:latin typeface="Montserrat"/>
                        </a:rPr>
                        <a:t>Postnatal</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Extra 500 calories if breastfeeding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Maternal caloric needs</a:t>
            </a:r>
          </a:p>
        </p:txBody>
      </p:sp>
      <p:pic>
        <p:nvPicPr>
          <p:cNvPr id="7" name="Audio 6">
            <a:hlinkClick r:id="" action="ppaction://media"/>
            <a:extLst>
              <a:ext uri="{FF2B5EF4-FFF2-40B4-BE49-F238E27FC236}">
                <a16:creationId xmlns:a16="http://schemas.microsoft.com/office/drawing/2014/main" id="{8A38E094-7A1D-61FE-030F-A349FA4CC0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053"/>
    </mc:Choice>
    <mc:Fallback>
      <p:transition spd="slow" advTm="3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3" name="AutoShape 3"/>
          <p:cNvSpPr/>
          <p:nvPr/>
        </p:nvSpPr>
        <p:spPr>
          <a:xfrm>
            <a:off x="2031023" y="7423557"/>
            <a:ext cx="16256977" cy="8229600"/>
          </a:xfrm>
          <a:prstGeom prst="rect">
            <a:avLst/>
          </a:prstGeom>
          <a:solidFill>
            <a:srgbClr val="19598D"/>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731762" y="1410919"/>
            <a:ext cx="844062" cy="211015"/>
          </a:xfrm>
          <a:prstGeom prst="rect">
            <a:avLst/>
          </a:prstGeom>
        </p:spPr>
      </p:pic>
      <p:sp>
        <p:nvSpPr>
          <p:cNvPr id="5" name="AutoShape 5"/>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pic>
        <p:nvPicPr>
          <p:cNvPr id="6" name="Picture 6"/>
          <p:cNvPicPr>
            <a:picLocks noChangeAspect="1"/>
          </p:cNvPicPr>
          <p:nvPr/>
        </p:nvPicPr>
        <p:blipFill>
          <a:blip r:embed="rId6"/>
          <a:srcRect/>
          <a:stretch>
            <a:fillRect/>
          </a:stretch>
        </p:blipFill>
        <p:spPr>
          <a:xfrm>
            <a:off x="15940585" y="7772400"/>
            <a:ext cx="1939613" cy="2017981"/>
          </a:xfrm>
          <a:prstGeom prst="rect">
            <a:avLst/>
          </a:prstGeom>
        </p:spPr>
      </p:pic>
      <p:sp>
        <p:nvSpPr>
          <p:cNvPr id="7" name="TextBox 7"/>
          <p:cNvSpPr txBox="1"/>
          <p:nvPr/>
        </p:nvSpPr>
        <p:spPr>
          <a:xfrm>
            <a:off x="1028700" y="1181100"/>
            <a:ext cx="10954707" cy="1064007"/>
          </a:xfrm>
          <a:prstGeom prst="rect">
            <a:avLst/>
          </a:prstGeom>
        </p:spPr>
        <p:txBody>
          <a:bodyPr lIns="0" tIns="0" rIns="0" bIns="0" rtlCol="0" anchor="t">
            <a:spAutoFit/>
          </a:bodyPr>
          <a:lstStyle/>
          <a:p>
            <a:pPr>
              <a:lnSpc>
                <a:spcPts val="8057"/>
              </a:lnSpc>
              <a:spcBef>
                <a:spcPct val="0"/>
              </a:spcBef>
            </a:pPr>
            <a:r>
              <a:rPr lang="en-US" sz="8057">
                <a:solidFill>
                  <a:srgbClr val="19598D"/>
                </a:solidFill>
                <a:latin typeface="Montserrat Extra-Bold"/>
              </a:rPr>
              <a:t>Learning review</a:t>
            </a:r>
          </a:p>
        </p:txBody>
      </p:sp>
      <p:sp>
        <p:nvSpPr>
          <p:cNvPr id="8" name="TextBox 8"/>
          <p:cNvSpPr txBox="1"/>
          <p:nvPr/>
        </p:nvSpPr>
        <p:spPr>
          <a:xfrm>
            <a:off x="1028700" y="2978150"/>
            <a:ext cx="14776080" cy="7861300"/>
          </a:xfrm>
          <a:prstGeom prst="rect">
            <a:avLst/>
          </a:prstGeom>
        </p:spPr>
        <p:txBody>
          <a:bodyPr lIns="0" tIns="0" rIns="0" bIns="0" rtlCol="0" anchor="t">
            <a:spAutoFit/>
          </a:bodyPr>
          <a:lstStyle/>
          <a:p>
            <a:pPr algn="just">
              <a:lnSpc>
                <a:spcPts val="3499"/>
              </a:lnSpc>
            </a:pPr>
            <a:r>
              <a:rPr lang="en-US" sz="2499">
                <a:solidFill>
                  <a:srgbClr val="000000"/>
                </a:solidFill>
                <a:latin typeface="Montserrat"/>
              </a:rPr>
              <a:t>Can you now:</a:t>
            </a:r>
          </a:p>
          <a:p>
            <a:pPr algn="just">
              <a:lnSpc>
                <a:spcPts val="3499"/>
              </a:lnSpc>
            </a:pPr>
            <a:endParaRPr lang="en-US" sz="2499">
              <a:solidFill>
                <a:srgbClr val="000000"/>
              </a:solidFill>
              <a:latin typeface="Montserrat"/>
            </a:endParaRPr>
          </a:p>
          <a:p>
            <a:pPr marL="539749" lvl="1" indent="-269875" algn="just">
              <a:lnSpc>
                <a:spcPts val="3499"/>
              </a:lnSpc>
              <a:buFont typeface="Arial"/>
              <a:buChar char="•"/>
            </a:pPr>
            <a:r>
              <a:rPr lang="en-US" sz="2499">
                <a:solidFill>
                  <a:srgbClr val="000000"/>
                </a:solidFill>
                <a:latin typeface="Montserrat"/>
              </a:rPr>
              <a:t>Explain the importance of a balanced diet for pre and postnatal clients? </a:t>
            </a:r>
          </a:p>
          <a:p>
            <a:pPr marL="539749" lvl="1" indent="-269875" algn="just">
              <a:lnSpc>
                <a:spcPts val="3499"/>
              </a:lnSpc>
              <a:buFont typeface="Arial"/>
              <a:buChar char="•"/>
            </a:pPr>
            <a:r>
              <a:rPr lang="en-US" sz="2499">
                <a:solidFill>
                  <a:srgbClr val="000000"/>
                </a:solidFill>
                <a:latin typeface="Montserrat"/>
              </a:rPr>
              <a:t>Identify important food sources and explain their value to pre and postnatal clients? </a:t>
            </a:r>
          </a:p>
          <a:p>
            <a:pPr marL="539749" lvl="1" indent="-269875" algn="just">
              <a:lnSpc>
                <a:spcPts val="3499"/>
              </a:lnSpc>
              <a:buFont typeface="Arial"/>
              <a:buChar char="•"/>
            </a:pPr>
            <a:r>
              <a:rPr lang="en-US" sz="2499">
                <a:solidFill>
                  <a:srgbClr val="000000"/>
                </a:solidFill>
                <a:latin typeface="Montserrat"/>
              </a:rPr>
              <a:t>Identify foods to be avoided during pregnancy, and explain the reasons why they should not be consumed?</a:t>
            </a:r>
          </a:p>
          <a:p>
            <a:pPr marL="539749" lvl="1" indent="-269875" algn="just">
              <a:lnSpc>
                <a:spcPts val="3499"/>
              </a:lnSpc>
              <a:buFont typeface="Arial"/>
              <a:buChar char="•"/>
            </a:pPr>
            <a:r>
              <a:rPr lang="en-US" sz="2499">
                <a:solidFill>
                  <a:srgbClr val="000000"/>
                </a:solidFill>
                <a:latin typeface="Montserrat"/>
              </a:rPr>
              <a:t>List the vitamin and mineral supplements recommended in pregnancy and explain the benefits of each?</a:t>
            </a:r>
          </a:p>
          <a:p>
            <a:pPr marL="539749" lvl="1" indent="-269875" algn="just">
              <a:lnSpc>
                <a:spcPts val="3499"/>
              </a:lnSpc>
              <a:buFont typeface="Arial"/>
              <a:buChar char="•"/>
            </a:pPr>
            <a:r>
              <a:rPr lang="en-US" sz="2499">
                <a:solidFill>
                  <a:srgbClr val="000000"/>
                </a:solidFill>
                <a:latin typeface="Montserrat"/>
              </a:rPr>
              <a:t>Explain the importance of hydration for pre and postnatal clients? </a:t>
            </a: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a:p>
            <a:pPr algn="just">
              <a:lnSpc>
                <a:spcPts val="3499"/>
              </a:lnSpc>
            </a:pPr>
            <a:endParaRPr lang="en-US" sz="2499">
              <a:solidFill>
                <a:srgbClr val="000000"/>
              </a:solidFill>
              <a:latin typeface="Montserrat"/>
            </a:endParaRPr>
          </a:p>
        </p:txBody>
      </p:sp>
      <p:pic>
        <p:nvPicPr>
          <p:cNvPr id="9" name="Audio 8">
            <a:hlinkClick r:id="" action="ppaction://media"/>
            <a:extLst>
              <a:ext uri="{FF2B5EF4-FFF2-40B4-BE49-F238E27FC236}">
                <a16:creationId xmlns:a16="http://schemas.microsoft.com/office/drawing/2014/main" id="{80287CF8-043A-EAA1-81E1-6E429D7D75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994"/>
    </mc:Choice>
    <mc:Fallback>
      <p:transition spd="slow" advTm="37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9254645"/>
          </a:xfrm>
          <a:prstGeom prst="rect">
            <a:avLst/>
          </a:prstGeom>
          <a:solidFill>
            <a:srgbClr val="19598D"/>
          </a:solidFill>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7677" y="923192"/>
            <a:ext cx="844062" cy="211015"/>
          </a:xfrm>
          <a:prstGeom prst="rect">
            <a:avLst/>
          </a:prstGeom>
        </p:spPr>
      </p:pic>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28700" y="923192"/>
            <a:ext cx="844062" cy="211015"/>
          </a:xfrm>
          <a:prstGeom prst="rect">
            <a:avLst/>
          </a:prstGeom>
        </p:spPr>
      </p:pic>
      <p:sp>
        <p:nvSpPr>
          <p:cNvPr id="5" name="AutoShape 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6" name="AutoShape 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7" name="AutoShape 7"/>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6"/>
          <a:srcRect/>
          <a:stretch>
            <a:fillRect/>
          </a:stretch>
        </p:blipFill>
        <p:spPr>
          <a:xfrm>
            <a:off x="15936983" y="7657460"/>
            <a:ext cx="1410500" cy="1467490"/>
          </a:xfrm>
          <a:prstGeom prst="rect">
            <a:avLst/>
          </a:prstGeom>
        </p:spPr>
      </p:pic>
      <p:sp>
        <p:nvSpPr>
          <p:cNvPr id="9" name="TextBox 9"/>
          <p:cNvSpPr txBox="1"/>
          <p:nvPr/>
        </p:nvSpPr>
        <p:spPr>
          <a:xfrm>
            <a:off x="5126492" y="1114425"/>
            <a:ext cx="8035017" cy="1905636"/>
          </a:xfrm>
          <a:prstGeom prst="rect">
            <a:avLst/>
          </a:prstGeom>
        </p:spPr>
        <p:txBody>
          <a:bodyPr lIns="0" tIns="0" rIns="0" bIns="0" rtlCol="0" anchor="t">
            <a:spAutoFit/>
          </a:bodyPr>
          <a:lstStyle/>
          <a:p>
            <a:pPr algn="ctr">
              <a:lnSpc>
                <a:spcPts val="4700"/>
              </a:lnSpc>
            </a:pPr>
            <a:r>
              <a:rPr lang="en-US" sz="4700">
                <a:solidFill>
                  <a:srgbClr val="FFFFFF"/>
                </a:solidFill>
                <a:latin typeface="Montserrat Extra-Bold Bold"/>
              </a:rPr>
              <a:t>Phsyiological and biomechanical changes</a:t>
            </a:r>
          </a:p>
          <a:p>
            <a:pPr algn="ctr">
              <a:lnSpc>
                <a:spcPts val="2000"/>
              </a:lnSpc>
            </a:pPr>
            <a:endParaRPr lang="en-US" sz="4700">
              <a:solidFill>
                <a:srgbClr val="FFFFFF"/>
              </a:solidFill>
              <a:latin typeface="Montserrat Extra-Bold Bold"/>
            </a:endParaRPr>
          </a:p>
          <a:p>
            <a:pPr algn="ctr">
              <a:lnSpc>
                <a:spcPts val="3600"/>
              </a:lnSpc>
              <a:spcBef>
                <a:spcPct val="0"/>
              </a:spcBef>
            </a:pPr>
            <a:r>
              <a:rPr lang="en-US" sz="3600">
                <a:solidFill>
                  <a:srgbClr val="FFFFFF"/>
                </a:solidFill>
                <a:latin typeface="Montserrat Extra-Bold Italics"/>
              </a:rPr>
              <a:t>Activity</a:t>
            </a:r>
          </a:p>
        </p:txBody>
      </p:sp>
      <p:sp>
        <p:nvSpPr>
          <p:cNvPr id="10" name="AutoShape 10"/>
          <p:cNvSpPr/>
          <p:nvPr/>
        </p:nvSpPr>
        <p:spPr>
          <a:xfrm>
            <a:off x="5420472" y="3205759"/>
            <a:ext cx="8035017" cy="4656126"/>
          </a:xfrm>
          <a:prstGeom prst="rect">
            <a:avLst/>
          </a:prstGeom>
          <a:solidFill>
            <a:srgbClr val="FFFFFF"/>
          </a:solidFill>
        </p:spPr>
      </p:sp>
      <p:sp>
        <p:nvSpPr>
          <p:cNvPr id="11" name="TextBox 11"/>
          <p:cNvSpPr txBox="1"/>
          <p:nvPr/>
        </p:nvSpPr>
        <p:spPr>
          <a:xfrm>
            <a:off x="5420472" y="3158134"/>
            <a:ext cx="8035017" cy="7031990"/>
          </a:xfrm>
          <a:prstGeom prst="rect">
            <a:avLst/>
          </a:prstGeom>
        </p:spPr>
        <p:txBody>
          <a:bodyPr lIns="0" tIns="0" rIns="0" bIns="0" rtlCol="0" anchor="t">
            <a:spAutoFit/>
          </a:bodyPr>
          <a:lstStyle/>
          <a:p>
            <a:pPr algn="ctr">
              <a:lnSpc>
                <a:spcPts val="3919"/>
              </a:lnSpc>
            </a:pPr>
            <a:r>
              <a:rPr lang="en-US" sz="2799">
                <a:solidFill>
                  <a:srgbClr val="000000"/>
                </a:solidFill>
                <a:latin typeface="Montserrat Semi-Bold"/>
              </a:rPr>
              <a:t>Discuss and list the five food groups included in the UK </a:t>
            </a:r>
            <a:r>
              <a:rPr lang="en-US" sz="2799">
                <a:solidFill>
                  <a:srgbClr val="000000"/>
                </a:solidFill>
                <a:latin typeface="Montserrat Semi-Bold Italics"/>
              </a:rPr>
              <a:t>Eatwell Guide </a:t>
            </a:r>
            <a:r>
              <a:rPr lang="en-US" sz="2799">
                <a:solidFill>
                  <a:srgbClr val="000000"/>
                </a:solidFill>
                <a:latin typeface="Montserrat Semi-Bold"/>
              </a:rPr>
              <a:t>and the rationale behind consuming or limiting each food group in pregnancy. </a:t>
            </a:r>
          </a:p>
          <a:p>
            <a:pPr algn="ctr">
              <a:lnSpc>
                <a:spcPts val="3919"/>
              </a:lnSpc>
            </a:pPr>
            <a:endParaRPr lang="en-US" sz="2799">
              <a:solidFill>
                <a:srgbClr val="000000"/>
              </a:solidFill>
              <a:latin typeface="Montserrat Semi-Bold"/>
            </a:endParaRPr>
          </a:p>
          <a:p>
            <a:pPr algn="ctr">
              <a:lnSpc>
                <a:spcPts val="3919"/>
              </a:lnSpc>
            </a:pPr>
            <a:r>
              <a:rPr lang="en-US" sz="2799">
                <a:solidFill>
                  <a:srgbClr val="000000"/>
                </a:solidFill>
                <a:latin typeface="Montserrat Semi-Bold"/>
              </a:rPr>
              <a:t>Also list any other recommendations made by the UK </a:t>
            </a:r>
            <a:r>
              <a:rPr lang="en-US" sz="2799">
                <a:solidFill>
                  <a:srgbClr val="000000"/>
                </a:solidFill>
                <a:latin typeface="Montserrat Semi-Bold Italics"/>
              </a:rPr>
              <a:t>Eatwell Guide </a:t>
            </a:r>
            <a:r>
              <a:rPr lang="en-US" sz="2799">
                <a:solidFill>
                  <a:srgbClr val="000000"/>
                </a:solidFill>
                <a:latin typeface="Montserrat Semi-Bold"/>
              </a:rPr>
              <a:t>and discuss its relevance in pregnancy.</a:t>
            </a:r>
          </a:p>
          <a:p>
            <a:pPr algn="ctr">
              <a:lnSpc>
                <a:spcPts val="5879"/>
              </a:lnSpc>
            </a:pPr>
            <a:endParaRPr lang="en-US" sz="2799">
              <a:solidFill>
                <a:srgbClr val="000000"/>
              </a:solidFill>
              <a:latin typeface="Montserrat Semi-Bold"/>
            </a:endParaRPr>
          </a:p>
          <a:p>
            <a:pPr algn="ctr">
              <a:lnSpc>
                <a:spcPts val="6299"/>
              </a:lnSpc>
            </a:pPr>
            <a:endParaRPr lang="en-US" sz="2799">
              <a:solidFill>
                <a:srgbClr val="000000"/>
              </a:solidFill>
              <a:latin typeface="Montserrat Semi-Bold"/>
            </a:endParaRPr>
          </a:p>
          <a:p>
            <a:pPr algn="ctr">
              <a:lnSpc>
                <a:spcPts val="6299"/>
              </a:lnSpc>
            </a:pPr>
            <a:endParaRPr lang="en-US" sz="2799">
              <a:solidFill>
                <a:srgbClr val="000000"/>
              </a:solidFill>
              <a:latin typeface="Montserrat Semi-Bold"/>
            </a:endParaRPr>
          </a:p>
          <a:p>
            <a:pPr algn="ctr">
              <a:lnSpc>
                <a:spcPts val="6299"/>
              </a:lnSpc>
            </a:pPr>
            <a:endParaRPr lang="en-US" sz="2799">
              <a:solidFill>
                <a:srgbClr val="000000"/>
              </a:solidFill>
              <a:latin typeface="Montserrat Semi-Bold"/>
            </a:endParaRPr>
          </a:p>
        </p:txBody>
      </p:sp>
      <p:pic>
        <p:nvPicPr>
          <p:cNvPr id="12" name="Audio 11">
            <a:hlinkClick r:id="" action="ppaction://media"/>
            <a:extLst>
              <a:ext uri="{FF2B5EF4-FFF2-40B4-BE49-F238E27FC236}">
                <a16:creationId xmlns:a16="http://schemas.microsoft.com/office/drawing/2014/main" id="{C38F2F6B-05C5-B063-2226-F036F8E175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72"/>
    </mc:Choice>
    <mc:Fallback>
      <p:transition spd="slow" advTm="2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9254645"/>
          </a:xfrm>
          <a:prstGeom prst="rect">
            <a:avLst/>
          </a:prstGeom>
          <a:solidFill>
            <a:srgbClr val="19598D"/>
          </a:solidFill>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7677" y="923192"/>
            <a:ext cx="844062" cy="211015"/>
          </a:xfrm>
          <a:prstGeom prst="rect">
            <a:avLst/>
          </a:prstGeom>
        </p:spPr>
      </p:pic>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28700" y="923192"/>
            <a:ext cx="844062" cy="211015"/>
          </a:xfrm>
          <a:prstGeom prst="rect">
            <a:avLst/>
          </a:prstGeom>
        </p:spPr>
      </p:pic>
      <p:sp>
        <p:nvSpPr>
          <p:cNvPr id="5" name="AutoShape 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6" name="AutoShape 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7" name="AutoShape 7"/>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6"/>
          <a:srcRect/>
          <a:stretch>
            <a:fillRect/>
          </a:stretch>
        </p:blipFill>
        <p:spPr>
          <a:xfrm>
            <a:off x="15936983" y="7657460"/>
            <a:ext cx="1410500" cy="1467490"/>
          </a:xfrm>
          <a:prstGeom prst="rect">
            <a:avLst/>
          </a:prstGeom>
        </p:spPr>
      </p:pic>
      <p:pic>
        <p:nvPicPr>
          <p:cNvPr id="9" name="Picture 9"/>
          <p:cNvPicPr>
            <a:picLocks noChangeAspect="1"/>
          </p:cNvPicPr>
          <p:nvPr/>
        </p:nvPicPr>
        <p:blipFill>
          <a:blip r:embed="rId7"/>
          <a:srcRect/>
          <a:stretch>
            <a:fillRect/>
          </a:stretch>
        </p:blipFill>
        <p:spPr>
          <a:xfrm>
            <a:off x="4774600" y="2636364"/>
            <a:ext cx="8738799" cy="6152828"/>
          </a:xfrm>
          <a:prstGeom prst="rect">
            <a:avLst/>
          </a:prstGeom>
        </p:spPr>
      </p:pic>
      <p:sp>
        <p:nvSpPr>
          <p:cNvPr id="10" name="TextBox 10"/>
          <p:cNvSpPr txBox="1"/>
          <p:nvPr/>
        </p:nvSpPr>
        <p:spPr>
          <a:xfrm>
            <a:off x="5126492" y="1114425"/>
            <a:ext cx="8035017" cy="1214756"/>
          </a:xfrm>
          <a:prstGeom prst="rect">
            <a:avLst/>
          </a:prstGeom>
        </p:spPr>
        <p:txBody>
          <a:bodyPr lIns="0" tIns="0" rIns="0" bIns="0" rtlCol="0" anchor="t">
            <a:spAutoFit/>
          </a:bodyPr>
          <a:lstStyle/>
          <a:p>
            <a:pPr algn="ctr">
              <a:lnSpc>
                <a:spcPts val="4700"/>
              </a:lnSpc>
              <a:spcBef>
                <a:spcPct val="0"/>
              </a:spcBef>
            </a:pPr>
            <a:r>
              <a:rPr lang="en-US" sz="4700">
                <a:solidFill>
                  <a:srgbClr val="FFFFFF"/>
                </a:solidFill>
                <a:latin typeface="Montserrat Extra-Bold Bold"/>
              </a:rPr>
              <a:t>A balanced diet - the UK Eatwell Guide</a:t>
            </a:r>
          </a:p>
        </p:txBody>
      </p:sp>
      <p:pic>
        <p:nvPicPr>
          <p:cNvPr id="11" name="Audio 10">
            <a:hlinkClick r:id="" action="ppaction://media"/>
            <a:extLst>
              <a:ext uri="{FF2B5EF4-FFF2-40B4-BE49-F238E27FC236}">
                <a16:creationId xmlns:a16="http://schemas.microsoft.com/office/drawing/2014/main" id="{541A9DF1-1C2A-C743-AD5B-BCFBA2C2FB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018"/>
    </mc:Choice>
    <mc:Fallback>
      <p:transition spd="slow" advTm="7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965846"/>
          <a:ext cx="16230600" cy="341947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1810877">
                <a:tc>
                  <a:txBody>
                    <a:bodyPr/>
                    <a:lstStyle/>
                    <a:p>
                      <a:pPr algn="ctr">
                        <a:lnSpc>
                          <a:spcPts val="3499"/>
                        </a:lnSpc>
                        <a:defRPr/>
                      </a:pPr>
                      <a:r>
                        <a:rPr lang="en-US" sz="2499">
                          <a:solidFill>
                            <a:srgbClr val="000000"/>
                          </a:solidFill>
                          <a:latin typeface="Montserrat Extra-Bold Bold"/>
                        </a:rPr>
                        <a:t>Fruit and vegetables, at least five portions per day (fresh, frozen, canned, dried or juiced).</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Starchy carbohydrates should make up just over one-third of the food we eat.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08598">
                <a:tc>
                  <a:txBody>
                    <a:bodyPr/>
                    <a:lstStyle/>
                    <a:p>
                      <a:pPr algn="l">
                        <a:lnSpc>
                          <a:spcPts val="2940"/>
                        </a:lnSpc>
                        <a:defRPr/>
                      </a:pPr>
                      <a:r>
                        <a:rPr lang="en-US" sz="2100">
                          <a:solidFill>
                            <a:srgbClr val="000000"/>
                          </a:solidFill>
                          <a:latin typeface="Montserrat"/>
                        </a:rPr>
                        <a:t>Provide a varied range of vitamins and minerals. Also, they should contain fibre, which aids digestion and helps to prevent maternal constipation.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Provide some vitamins and fibre. They are also a good source of energy, as both pre and postnatal women will experience periods of fatigue or tiredness.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Bold"/>
              </a:rPr>
              <a:t>Important food sources in pregnancy</a:t>
            </a:r>
          </a:p>
        </p:txBody>
      </p:sp>
      <p:pic>
        <p:nvPicPr>
          <p:cNvPr id="7" name="Audio 6">
            <a:hlinkClick r:id="" action="ppaction://media"/>
            <a:extLst>
              <a:ext uri="{FF2B5EF4-FFF2-40B4-BE49-F238E27FC236}">
                <a16:creationId xmlns:a16="http://schemas.microsoft.com/office/drawing/2014/main" id="{4CF3B25B-C8B2-1D44-925D-631375AF6D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778"/>
    </mc:Choice>
    <mc:Fallback>
      <p:transition spd="slow" advTm="5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510540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3128497">
                <a:tc>
                  <a:txBody>
                    <a:bodyPr/>
                    <a:lstStyle/>
                    <a:p>
                      <a:pPr algn="ctr">
                        <a:lnSpc>
                          <a:spcPts val="3499"/>
                        </a:lnSpc>
                        <a:defRPr/>
                      </a:pPr>
                      <a:r>
                        <a:rPr lang="en-US" sz="2499">
                          <a:solidFill>
                            <a:srgbClr val="000000"/>
                          </a:solidFill>
                          <a:latin typeface="Montserrat Extra-Bold Bold"/>
                        </a:rPr>
                        <a:t>Protein such as beans, pulses, fish, eggs (Lion Code), poultry, nuts and meat; ensure that meat is well cooked. Eat fewer processed meats such as burgers, sausages and bacon.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Dairy food such as milk, yogurt, fromagé frais, cream and some cheeses (see list of foods to avoid for certain cheeses).</a:t>
                      </a:r>
                      <a:endParaRPr lang="en-US" sz="1100"/>
                    </a:p>
                    <a:p>
                      <a:pPr algn="ctr">
                        <a:lnSpc>
                          <a:spcPts val="3499"/>
                        </a:lnSpc>
                      </a:pPr>
                      <a:r>
                        <a:rPr lang="en-US" sz="2499">
                          <a:solidFill>
                            <a:srgbClr val="000000"/>
                          </a:solidFill>
                          <a:latin typeface="Montserrat Extra-Bold Bold"/>
                        </a:rPr>
                        <a:t>Non-dairy options such as soya and almond should be unsweetened, calcium-fortified versions.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76903">
                <a:tc>
                  <a:txBody>
                    <a:bodyPr/>
                    <a:lstStyle/>
                    <a:p>
                      <a:pPr algn="ctr">
                        <a:lnSpc>
                          <a:spcPts val="2940"/>
                        </a:lnSpc>
                        <a:defRPr/>
                      </a:pPr>
                      <a:r>
                        <a:rPr lang="en-US" sz="2100">
                          <a:solidFill>
                            <a:srgbClr val="000000"/>
                          </a:solidFill>
                          <a:latin typeface="Montserrat"/>
                        </a:rPr>
                        <a:t>The amino acids that make up protein are the building-blocks of our body’s cells and the baby’s body as well. It is especially important in the second and third trimesters when a baby is growing fast.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An important source of calcium and other essential nutrients for healthy bones and teeth.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Important food sources in pregnancy</a:t>
            </a:r>
          </a:p>
        </p:txBody>
      </p:sp>
      <p:pic>
        <p:nvPicPr>
          <p:cNvPr id="7" name="Audio 6">
            <a:hlinkClick r:id="" action="ppaction://media"/>
            <a:extLst>
              <a:ext uri="{FF2B5EF4-FFF2-40B4-BE49-F238E27FC236}">
                <a16:creationId xmlns:a16="http://schemas.microsoft.com/office/drawing/2014/main" id="{4CC98BDA-1AD1-5604-0BF4-CECF8CFF31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96"/>
    </mc:Choice>
    <mc:Fallback>
      <p:transition spd="slow" advTm="44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6153150"/>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2683617">
                <a:tc>
                  <a:txBody>
                    <a:bodyPr/>
                    <a:lstStyle/>
                    <a:p>
                      <a:pPr algn="ctr">
                        <a:lnSpc>
                          <a:spcPts val="3499"/>
                        </a:lnSpc>
                        <a:defRPr/>
                      </a:pPr>
                      <a:r>
                        <a:rPr lang="en-US" sz="2499">
                          <a:solidFill>
                            <a:srgbClr val="000000"/>
                          </a:solidFill>
                          <a:latin typeface="Montserrat Extra-Bold Bold"/>
                        </a:rPr>
                        <a:t>Foods that are high in fat, sugar, or both, such as sweets, fizzy drinks, biscuits, chocolate, cake, butter, oils, crisps and ice cream. These foods should be kept to a minimum.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The </a:t>
                      </a:r>
                      <a:r>
                        <a:rPr lang="en-US" sz="2499">
                          <a:solidFill>
                            <a:srgbClr val="000000"/>
                          </a:solidFill>
                          <a:latin typeface="Montserrat Extra-Bold Bold Italics"/>
                        </a:rPr>
                        <a:t>Eatwell Guide </a:t>
                      </a:r>
                      <a:r>
                        <a:rPr lang="en-US" sz="2499">
                          <a:solidFill>
                            <a:srgbClr val="000000"/>
                          </a:solidFill>
                          <a:latin typeface="Montserrat Extra-Bold Bold"/>
                        </a:rPr>
                        <a:t>recommendations: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69533">
                <a:tc>
                  <a:txBody>
                    <a:bodyPr/>
                    <a:lstStyle/>
                    <a:p>
                      <a:pPr algn="ctr">
                        <a:lnSpc>
                          <a:spcPts val="2940"/>
                        </a:lnSpc>
                        <a:defRPr/>
                      </a:pPr>
                      <a:r>
                        <a:rPr lang="en-US" sz="2100">
                          <a:solidFill>
                            <a:srgbClr val="000000"/>
                          </a:solidFill>
                          <a:latin typeface="Montserrat"/>
                        </a:rPr>
                        <a:t>These are often foods that are high in calories and can contribute to weight gain. They can also contribute to diabetes, high cholesterol and the chances of developing heart disease or some cancers.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•Drinking 6–8 glasses of fluid per day (water, low-fat milk, sugar-free drinks, tea or coffee all count); more if taking part in physical activity.</a:t>
                      </a:r>
                      <a:endParaRPr lang="en-US" sz="1100"/>
                    </a:p>
                    <a:p>
                      <a:pPr algn="ctr">
                        <a:lnSpc>
                          <a:spcPts val="2940"/>
                        </a:lnSpc>
                      </a:pPr>
                      <a:r>
                        <a:rPr lang="en-US" sz="2100">
                          <a:solidFill>
                            <a:srgbClr val="000000"/>
                          </a:solidFill>
                          <a:latin typeface="Montserrat Bold"/>
                        </a:rPr>
                        <a:t>•Limit smoothies and fruit juice to no more than 150ml per day.</a:t>
                      </a:r>
                    </a:p>
                    <a:p>
                      <a:pPr algn="ctr">
                        <a:lnSpc>
                          <a:spcPts val="2940"/>
                        </a:lnSpc>
                      </a:pPr>
                      <a:r>
                        <a:rPr lang="en-US" sz="2100">
                          <a:solidFill>
                            <a:srgbClr val="000000"/>
                          </a:solidFill>
                          <a:latin typeface="Montserrat Bold"/>
                        </a:rPr>
                        <a:t>•Limit salt to no more than 6g per day.</a:t>
                      </a:r>
                    </a:p>
                    <a:p>
                      <a:pPr algn="ctr">
                        <a:lnSpc>
                          <a:spcPts val="2940"/>
                        </a:lnSpc>
                      </a:pPr>
                      <a:r>
                        <a:rPr lang="en-US" sz="2100">
                          <a:solidFill>
                            <a:srgbClr val="000000"/>
                          </a:solidFill>
                          <a:latin typeface="Montserrat Bold"/>
                        </a:rPr>
                        <a:t>•Check the traffic light labels on packed foods and opt for low-salt, low-sugar and low-fat items.</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1657985"/>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Important food guidelines in pregnancy</a:t>
            </a:r>
          </a:p>
        </p:txBody>
      </p:sp>
      <p:pic>
        <p:nvPicPr>
          <p:cNvPr id="7" name="Audio 6">
            <a:hlinkClick r:id="" action="ppaction://media"/>
            <a:extLst>
              <a:ext uri="{FF2B5EF4-FFF2-40B4-BE49-F238E27FC236}">
                <a16:creationId xmlns:a16="http://schemas.microsoft.com/office/drawing/2014/main" id="{8F37BE4C-3256-39AD-E5C6-89BB2189C0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512"/>
    </mc:Choice>
    <mc:Fallback>
      <p:transition spd="slow" advTm="4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9254645"/>
          </a:xfrm>
          <a:prstGeom prst="rect">
            <a:avLst/>
          </a:prstGeom>
          <a:solidFill>
            <a:srgbClr val="19598D"/>
          </a:solidFill>
        </p:spPr>
      </p:sp>
      <p:pic>
        <p:nvPicPr>
          <p:cNvPr id="3" name="Picture 3"/>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7677" y="923192"/>
            <a:ext cx="844062" cy="211015"/>
          </a:xfrm>
          <a:prstGeom prst="rect">
            <a:avLst/>
          </a:prstGeom>
        </p:spPr>
      </p:pic>
      <p:pic>
        <p:nvPicPr>
          <p:cNvPr id="4" name="Picture 4"/>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028700" y="923192"/>
            <a:ext cx="844062" cy="211015"/>
          </a:xfrm>
          <a:prstGeom prst="rect">
            <a:avLst/>
          </a:prstGeom>
        </p:spPr>
      </p:pic>
      <p:sp>
        <p:nvSpPr>
          <p:cNvPr id="5" name="AutoShape 5"/>
          <p:cNvSpPr/>
          <p:nvPr/>
        </p:nvSpPr>
        <p:spPr>
          <a:xfrm rot="23662">
            <a:off x="13861144" y="1014412"/>
            <a:ext cx="2075766" cy="0"/>
          </a:xfrm>
          <a:prstGeom prst="line">
            <a:avLst/>
          </a:prstGeom>
          <a:ln w="28575" cap="rnd">
            <a:solidFill>
              <a:srgbClr val="FFFFFF">
                <a:alpha val="74902"/>
              </a:srgbClr>
            </a:solidFill>
            <a:prstDash val="solid"/>
            <a:headEnd type="none" w="sm" len="sm"/>
            <a:tailEnd type="none" w="sm" len="sm"/>
          </a:ln>
        </p:spPr>
      </p:sp>
      <p:sp>
        <p:nvSpPr>
          <p:cNvPr id="6" name="AutoShape 6"/>
          <p:cNvSpPr/>
          <p:nvPr/>
        </p:nvSpPr>
        <p:spPr>
          <a:xfrm rot="-10776337">
            <a:off x="2313529" y="1014413"/>
            <a:ext cx="2075766" cy="0"/>
          </a:xfrm>
          <a:prstGeom prst="line">
            <a:avLst/>
          </a:prstGeom>
          <a:ln w="28575" cap="rnd">
            <a:solidFill>
              <a:srgbClr val="FFFFFF">
                <a:alpha val="74902"/>
              </a:srgbClr>
            </a:solidFill>
            <a:prstDash val="solid"/>
            <a:headEnd type="none" w="sm" len="sm"/>
            <a:tailEnd type="none" w="sm" len="sm"/>
          </a:ln>
        </p:spPr>
      </p:sp>
      <p:sp>
        <p:nvSpPr>
          <p:cNvPr id="7" name="AutoShape 7"/>
          <p:cNvSpPr/>
          <p:nvPr/>
        </p:nvSpPr>
        <p:spPr>
          <a:xfrm>
            <a:off x="-282420" y="9096375"/>
            <a:ext cx="18852841" cy="0"/>
          </a:xfrm>
          <a:prstGeom prst="line">
            <a:avLst/>
          </a:prstGeom>
          <a:ln w="28575" cap="rnd">
            <a:solidFill>
              <a:srgbClr val="D9D9D9"/>
            </a:solidFill>
            <a:prstDash val="solid"/>
            <a:headEnd type="none" w="sm" len="sm"/>
            <a:tailEnd type="none" w="sm" len="sm"/>
          </a:ln>
        </p:spPr>
      </p:sp>
      <p:pic>
        <p:nvPicPr>
          <p:cNvPr id="8" name="Picture 8"/>
          <p:cNvPicPr>
            <a:picLocks noChangeAspect="1"/>
          </p:cNvPicPr>
          <p:nvPr/>
        </p:nvPicPr>
        <p:blipFill>
          <a:blip r:embed="rId6"/>
          <a:srcRect/>
          <a:stretch>
            <a:fillRect/>
          </a:stretch>
        </p:blipFill>
        <p:spPr>
          <a:xfrm>
            <a:off x="15936983" y="7657460"/>
            <a:ext cx="1410500" cy="1467490"/>
          </a:xfrm>
          <a:prstGeom prst="rect">
            <a:avLst/>
          </a:prstGeom>
        </p:spPr>
      </p:pic>
      <p:sp>
        <p:nvSpPr>
          <p:cNvPr id="9" name="TextBox 9"/>
          <p:cNvSpPr txBox="1"/>
          <p:nvPr/>
        </p:nvSpPr>
        <p:spPr>
          <a:xfrm>
            <a:off x="5126492" y="1114425"/>
            <a:ext cx="8035017" cy="1905636"/>
          </a:xfrm>
          <a:prstGeom prst="rect">
            <a:avLst/>
          </a:prstGeom>
        </p:spPr>
        <p:txBody>
          <a:bodyPr lIns="0" tIns="0" rIns="0" bIns="0" rtlCol="0" anchor="t">
            <a:spAutoFit/>
          </a:bodyPr>
          <a:lstStyle/>
          <a:p>
            <a:pPr algn="ctr">
              <a:lnSpc>
                <a:spcPts val="4700"/>
              </a:lnSpc>
            </a:pPr>
            <a:r>
              <a:rPr lang="en-US" sz="4700">
                <a:solidFill>
                  <a:srgbClr val="FFFFFF"/>
                </a:solidFill>
                <a:latin typeface="Montserrat Extra-Bold Bold"/>
              </a:rPr>
              <a:t>Foods to avoid in pregnancy</a:t>
            </a:r>
          </a:p>
          <a:p>
            <a:pPr algn="ctr">
              <a:lnSpc>
                <a:spcPts val="2000"/>
              </a:lnSpc>
            </a:pPr>
            <a:endParaRPr lang="en-US" sz="4700">
              <a:solidFill>
                <a:srgbClr val="FFFFFF"/>
              </a:solidFill>
              <a:latin typeface="Montserrat Extra-Bold Bold"/>
            </a:endParaRPr>
          </a:p>
          <a:p>
            <a:pPr algn="ctr">
              <a:lnSpc>
                <a:spcPts val="3600"/>
              </a:lnSpc>
              <a:spcBef>
                <a:spcPct val="0"/>
              </a:spcBef>
            </a:pPr>
            <a:r>
              <a:rPr lang="en-US" sz="3600">
                <a:solidFill>
                  <a:srgbClr val="FFFFFF"/>
                </a:solidFill>
                <a:latin typeface="Montserrat Extra-Bold Italics"/>
              </a:rPr>
              <a:t>Activity</a:t>
            </a:r>
          </a:p>
        </p:txBody>
      </p:sp>
      <p:sp>
        <p:nvSpPr>
          <p:cNvPr id="10" name="AutoShape 10"/>
          <p:cNvSpPr/>
          <p:nvPr/>
        </p:nvSpPr>
        <p:spPr>
          <a:xfrm>
            <a:off x="5420472" y="3205759"/>
            <a:ext cx="8035017" cy="4656126"/>
          </a:xfrm>
          <a:prstGeom prst="rect">
            <a:avLst/>
          </a:prstGeom>
          <a:solidFill>
            <a:srgbClr val="FFFFFF"/>
          </a:solidFill>
        </p:spPr>
      </p:sp>
      <p:sp>
        <p:nvSpPr>
          <p:cNvPr id="11" name="TextBox 11"/>
          <p:cNvSpPr txBox="1"/>
          <p:nvPr/>
        </p:nvSpPr>
        <p:spPr>
          <a:xfrm>
            <a:off x="5420472" y="3158134"/>
            <a:ext cx="8035017" cy="5546090"/>
          </a:xfrm>
          <a:prstGeom prst="rect">
            <a:avLst/>
          </a:prstGeom>
        </p:spPr>
        <p:txBody>
          <a:bodyPr lIns="0" tIns="0" rIns="0" bIns="0" rtlCol="0" anchor="t">
            <a:spAutoFit/>
          </a:bodyPr>
          <a:lstStyle/>
          <a:p>
            <a:pPr algn="ctr">
              <a:lnSpc>
                <a:spcPts val="3919"/>
              </a:lnSpc>
            </a:pPr>
            <a:endParaRPr/>
          </a:p>
          <a:p>
            <a:pPr algn="ctr">
              <a:lnSpc>
                <a:spcPts val="3919"/>
              </a:lnSpc>
            </a:pPr>
            <a:endParaRPr/>
          </a:p>
          <a:p>
            <a:pPr algn="ctr">
              <a:lnSpc>
                <a:spcPts val="3919"/>
              </a:lnSpc>
            </a:pPr>
            <a:endParaRPr/>
          </a:p>
          <a:p>
            <a:pPr algn="ctr">
              <a:lnSpc>
                <a:spcPts val="3919"/>
              </a:lnSpc>
            </a:pPr>
            <a:r>
              <a:rPr lang="en-US" sz="2799">
                <a:solidFill>
                  <a:srgbClr val="000000"/>
                </a:solidFill>
                <a:latin typeface="Montserrat Semi-Bold Bold"/>
              </a:rPr>
              <a:t>Discuss and note down anything you know about foods to avoid in pregnancy.</a:t>
            </a:r>
          </a:p>
          <a:p>
            <a:pPr algn="ctr">
              <a:lnSpc>
                <a:spcPts val="5879"/>
              </a:lnSpc>
            </a:pPr>
            <a:endParaRPr lang="en-US" sz="2799">
              <a:solidFill>
                <a:srgbClr val="000000"/>
              </a:solidFill>
              <a:latin typeface="Montserrat Semi-Bold Bold"/>
            </a:endParaRPr>
          </a:p>
          <a:p>
            <a:pPr algn="ctr">
              <a:lnSpc>
                <a:spcPts val="6299"/>
              </a:lnSpc>
            </a:pPr>
            <a:endParaRPr lang="en-US" sz="2799">
              <a:solidFill>
                <a:srgbClr val="000000"/>
              </a:solidFill>
              <a:latin typeface="Montserrat Semi-Bold Bold"/>
            </a:endParaRPr>
          </a:p>
          <a:p>
            <a:pPr algn="ctr">
              <a:lnSpc>
                <a:spcPts val="6299"/>
              </a:lnSpc>
            </a:pPr>
            <a:endParaRPr lang="en-US" sz="2799">
              <a:solidFill>
                <a:srgbClr val="000000"/>
              </a:solidFill>
              <a:latin typeface="Montserrat Semi-Bold Bold"/>
            </a:endParaRPr>
          </a:p>
          <a:p>
            <a:pPr algn="ctr">
              <a:lnSpc>
                <a:spcPts val="6299"/>
              </a:lnSpc>
            </a:pPr>
            <a:endParaRPr lang="en-US" sz="2799">
              <a:solidFill>
                <a:srgbClr val="000000"/>
              </a:solidFill>
              <a:latin typeface="Montserrat Semi-Bold Bold"/>
            </a:endParaRPr>
          </a:p>
        </p:txBody>
      </p:sp>
      <p:pic>
        <p:nvPicPr>
          <p:cNvPr id="12" name="Audio 11">
            <a:hlinkClick r:id="" action="ppaction://media"/>
            <a:extLst>
              <a:ext uri="{FF2B5EF4-FFF2-40B4-BE49-F238E27FC236}">
                <a16:creationId xmlns:a16="http://schemas.microsoft.com/office/drawing/2014/main" id="{0109E501-84F7-FA3F-B5A8-6738097632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949"/>
    </mc:Choice>
    <mc:Fallback>
      <p:transition spd="slow" advTm="2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7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215412" y="1249973"/>
            <a:ext cx="844062" cy="211015"/>
          </a:xfrm>
          <a:prstGeom prst="rect">
            <a:avLst/>
          </a:prstGeom>
        </p:spPr>
      </p:pic>
      <p:sp>
        <p:nvSpPr>
          <p:cNvPr id="3" name="AutoShape 3"/>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aphicFrame>
        <p:nvGraphicFramePr>
          <p:cNvPr id="4" name="Table 4"/>
          <p:cNvGraphicFramePr>
            <a:graphicFrameLocks noGrp="1"/>
          </p:cNvGraphicFramePr>
          <p:nvPr/>
        </p:nvGraphicFramePr>
        <p:xfrm>
          <a:off x="1028700" y="3256162"/>
          <a:ext cx="16230600" cy="4029075"/>
        </p:xfrm>
        <a:graphic>
          <a:graphicData uri="http://schemas.openxmlformats.org/drawingml/2006/table">
            <a:tbl>
              <a:tblPr/>
              <a:tblGrid>
                <a:gridCol w="8115300">
                  <a:extLst>
                    <a:ext uri="{9D8B030D-6E8A-4147-A177-3AD203B41FA5}">
                      <a16:colId xmlns:a16="http://schemas.microsoft.com/office/drawing/2014/main" val="20000"/>
                    </a:ext>
                  </a:extLst>
                </a:gridCol>
                <a:gridCol w="8115300">
                  <a:extLst>
                    <a:ext uri="{9D8B030D-6E8A-4147-A177-3AD203B41FA5}">
                      <a16:colId xmlns:a16="http://schemas.microsoft.com/office/drawing/2014/main" val="20001"/>
                    </a:ext>
                  </a:extLst>
                </a:gridCol>
              </a:tblGrid>
              <a:tr h="923129">
                <a:tc>
                  <a:txBody>
                    <a:bodyPr/>
                    <a:lstStyle/>
                    <a:p>
                      <a:pPr algn="ctr">
                        <a:lnSpc>
                          <a:spcPts val="3499"/>
                        </a:lnSpc>
                        <a:defRPr/>
                      </a:pPr>
                      <a:r>
                        <a:rPr lang="en-US" sz="2499">
                          <a:solidFill>
                            <a:srgbClr val="000000"/>
                          </a:solidFill>
                          <a:latin typeface="Montserrat Extra-Bold Bold"/>
                        </a:rPr>
                        <a:t>Foods to avoid in pregnancy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499"/>
                        </a:lnSpc>
                        <a:defRPr/>
                      </a:pPr>
                      <a:r>
                        <a:rPr lang="en-US" sz="2499">
                          <a:solidFill>
                            <a:srgbClr val="000000"/>
                          </a:solidFill>
                          <a:latin typeface="Montserrat Extra-Bold Bold"/>
                        </a:rPr>
                        <a:t>Rationale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05946">
                <a:tc>
                  <a:txBody>
                    <a:bodyPr/>
                    <a:lstStyle/>
                    <a:p>
                      <a:pPr algn="ctr">
                        <a:lnSpc>
                          <a:spcPts val="2940"/>
                        </a:lnSpc>
                        <a:defRPr/>
                      </a:pPr>
                      <a:r>
                        <a:rPr lang="en-US" sz="2100">
                          <a:solidFill>
                            <a:srgbClr val="000000"/>
                          </a:solidFill>
                          <a:latin typeface="Montserrat"/>
                        </a:rPr>
                        <a:t>Certain cheeses, including:</a:t>
                      </a:r>
                      <a:endParaRPr lang="en-US" sz="1100"/>
                    </a:p>
                    <a:p>
                      <a:pPr algn="ctr">
                        <a:lnSpc>
                          <a:spcPts val="2940"/>
                        </a:lnSpc>
                      </a:pPr>
                      <a:endParaRPr lang="en-US" sz="1100"/>
                    </a:p>
                    <a:p>
                      <a:pPr algn="ctr">
                        <a:lnSpc>
                          <a:spcPts val="2940"/>
                        </a:lnSpc>
                      </a:pPr>
                      <a:r>
                        <a:rPr lang="en-US" sz="2100">
                          <a:solidFill>
                            <a:srgbClr val="000000"/>
                          </a:solidFill>
                          <a:latin typeface="Montserrat"/>
                        </a:rPr>
                        <a:t>Soft cheese with a white rind such as brie and camembert.</a:t>
                      </a:r>
                    </a:p>
                    <a:p>
                      <a:pPr algn="ctr">
                        <a:lnSpc>
                          <a:spcPts val="2940"/>
                        </a:lnSpc>
                      </a:pPr>
                      <a:r>
                        <a:rPr lang="en-US" sz="2100">
                          <a:solidFill>
                            <a:srgbClr val="000000"/>
                          </a:solidFill>
                          <a:latin typeface="Montserrat"/>
                        </a:rPr>
                        <a:t>Soft blue cheeses and blue-veined cheese unless they are cooked.</a:t>
                      </a:r>
                    </a:p>
                    <a:p>
                      <a:pPr algn="ctr">
                        <a:lnSpc>
                          <a:spcPts val="2940"/>
                        </a:lnSpc>
                      </a:pPr>
                      <a:endParaRPr lang="en-US" sz="2100">
                        <a:solidFill>
                          <a:srgbClr val="000000"/>
                        </a:solidFill>
                        <a:latin typeface="Montserrat"/>
                      </a:endParaRP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Montserrat Bold"/>
                        </a:rPr>
                        <a:t>These cheeses provide an ideal environment for harmful bacteria to grow, such as listeria. In rare cases this can lead to miscarriage, stillbirth or severe illness in a newborn baby or its mother.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5" name="Picture 5"/>
          <p:cNvPicPr>
            <a:picLocks noChangeAspect="1"/>
          </p:cNvPicPr>
          <p:nvPr/>
        </p:nvPicPr>
        <p:blipFill>
          <a:blip r:embed="rId6"/>
          <a:srcRect/>
          <a:stretch>
            <a:fillRect/>
          </a:stretch>
        </p:blipFill>
        <p:spPr>
          <a:xfrm>
            <a:off x="16003835" y="1124416"/>
            <a:ext cx="1255465" cy="1306191"/>
          </a:xfrm>
          <a:prstGeom prst="rect">
            <a:avLst/>
          </a:prstGeom>
        </p:spPr>
      </p:pic>
      <p:sp>
        <p:nvSpPr>
          <p:cNvPr id="6" name="TextBox 6"/>
          <p:cNvSpPr txBox="1"/>
          <p:nvPr/>
        </p:nvSpPr>
        <p:spPr>
          <a:xfrm>
            <a:off x="1028700" y="1152525"/>
            <a:ext cx="13005326" cy="848360"/>
          </a:xfrm>
          <a:prstGeom prst="rect">
            <a:avLst/>
          </a:prstGeom>
        </p:spPr>
        <p:txBody>
          <a:bodyPr lIns="0" tIns="0" rIns="0" bIns="0" rtlCol="0" anchor="t">
            <a:spAutoFit/>
          </a:bodyPr>
          <a:lstStyle/>
          <a:p>
            <a:pPr>
              <a:lnSpc>
                <a:spcPts val="6399"/>
              </a:lnSpc>
              <a:spcBef>
                <a:spcPct val="0"/>
              </a:spcBef>
            </a:pPr>
            <a:r>
              <a:rPr lang="en-US" sz="6399">
                <a:solidFill>
                  <a:srgbClr val="19598D"/>
                </a:solidFill>
                <a:latin typeface="Montserrat Extra-Bold"/>
              </a:rPr>
              <a:t>Foods to avoid in pregnancy</a:t>
            </a:r>
          </a:p>
        </p:txBody>
      </p:sp>
      <p:pic>
        <p:nvPicPr>
          <p:cNvPr id="7" name="Audio 6">
            <a:hlinkClick r:id="" action="ppaction://media"/>
            <a:extLst>
              <a:ext uri="{FF2B5EF4-FFF2-40B4-BE49-F238E27FC236}">
                <a16:creationId xmlns:a16="http://schemas.microsoft.com/office/drawing/2014/main" id="{F1E10D75-82ED-0538-02ED-36B7FF02E5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834"/>
    </mc:Choice>
    <mc:Fallback>
      <p:transition spd="slow" advTm="3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1790</Words>
  <Application>Microsoft Macintosh PowerPoint</Application>
  <PresentationFormat>Custom</PresentationFormat>
  <Paragraphs>205</Paragraphs>
  <Slides>23</Slides>
  <Notes>0</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Montserrat Semi-Bold Bold</vt:lpstr>
      <vt:lpstr>Calibri</vt:lpstr>
      <vt:lpstr>Montserrat Bold</vt:lpstr>
      <vt:lpstr>Montserrat Extra-Bold Bold</vt:lpstr>
      <vt:lpstr>Montserrat</vt:lpstr>
      <vt:lpstr>Montserrat Extra-Bold</vt:lpstr>
      <vt:lpstr>Arial</vt:lpstr>
      <vt:lpstr>Montserrat Semi-Bold Italics</vt:lpstr>
      <vt:lpstr>Montserrat Extra-Bold Italics</vt:lpstr>
      <vt:lpstr>Montserrat Extra-Bold Bold Italics</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PPN Unit 1 Lecture 7</dc:title>
  <cp:lastModifiedBy>Gary Stevenson</cp:lastModifiedBy>
  <cp:revision>2</cp:revision>
  <dcterms:created xsi:type="dcterms:W3CDTF">2006-08-16T00:00:00Z</dcterms:created>
  <dcterms:modified xsi:type="dcterms:W3CDTF">2023-05-23T12:58:34Z</dcterms:modified>
  <dc:identifier>DAFdFsoeFp8</dc:identifier>
</cp:coreProperties>
</file>