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8"/>
  </p:notesMasterIdLst>
  <p:sldIdLst>
    <p:sldId id="323" r:id="rId2"/>
    <p:sldId id="257" r:id="rId3"/>
    <p:sldId id="411" r:id="rId4"/>
    <p:sldId id="412" r:id="rId5"/>
    <p:sldId id="413" r:id="rId6"/>
    <p:sldId id="387" r:id="rId7"/>
    <p:sldId id="389" r:id="rId8"/>
    <p:sldId id="388" r:id="rId9"/>
    <p:sldId id="391" r:id="rId10"/>
    <p:sldId id="399" r:id="rId11"/>
    <p:sldId id="400" r:id="rId12"/>
    <p:sldId id="401" r:id="rId13"/>
    <p:sldId id="402" r:id="rId14"/>
    <p:sldId id="403" r:id="rId15"/>
    <p:sldId id="404" r:id="rId16"/>
    <p:sldId id="405" r:id="rId17"/>
    <p:sldId id="406" r:id="rId18"/>
    <p:sldId id="407" r:id="rId19"/>
    <p:sldId id="408" r:id="rId20"/>
    <p:sldId id="414" r:id="rId21"/>
    <p:sldId id="390" r:id="rId22"/>
    <p:sldId id="416" r:id="rId23"/>
    <p:sldId id="415" r:id="rId24"/>
    <p:sldId id="417" r:id="rId25"/>
    <p:sldId id="418" r:id="rId26"/>
    <p:sldId id="38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BB0D91E-B944-4B18-9635-B6E231E07EF9}">
          <p14:sldIdLst>
            <p14:sldId id="323"/>
            <p14:sldId id="257"/>
            <p14:sldId id="411"/>
            <p14:sldId id="412"/>
            <p14:sldId id="413"/>
            <p14:sldId id="387"/>
            <p14:sldId id="389"/>
            <p14:sldId id="388"/>
            <p14:sldId id="391"/>
            <p14:sldId id="399"/>
            <p14:sldId id="400"/>
            <p14:sldId id="401"/>
            <p14:sldId id="402"/>
            <p14:sldId id="403"/>
            <p14:sldId id="404"/>
            <p14:sldId id="405"/>
            <p14:sldId id="406"/>
            <p14:sldId id="407"/>
            <p14:sldId id="408"/>
            <p14:sldId id="414"/>
            <p14:sldId id="390"/>
            <p14:sldId id="416"/>
            <p14:sldId id="415"/>
            <p14:sldId id="417"/>
            <p14:sldId id="418"/>
            <p14:sldId id="3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882" autoAdjust="0"/>
    <p:restoredTop sz="79881" autoAdjust="0"/>
  </p:normalViewPr>
  <p:slideViewPr>
    <p:cSldViewPr>
      <p:cViewPr varScale="1">
        <p:scale>
          <a:sx n="79" d="100"/>
          <a:sy n="79" d="100"/>
        </p:scale>
        <p:origin x="72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96673-6CF5-486A-B4CE-0D17BEC7870B}" type="datetimeFigureOut">
              <a:rPr lang="en-GB" smtClean="0"/>
              <a:pPr/>
              <a:t>18/07/2016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513E1-D7A6-45CE-9C7F-6F56D9EAD34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246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019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7410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8747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8823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2120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7448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1806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4111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8014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6442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689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4522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8511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420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2408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6242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305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774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884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23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448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200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522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311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857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944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37A0-42A9-426E-A3F6-09E8D80B4596}" type="datetime1">
              <a:rPr lang="en-GB" smtClean="0"/>
              <a:pPr/>
              <a:t>18/07/2016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A4C20-79BB-4167-945B-FF7D86F6A0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AE3DA-2B79-4187-9015-D94BBF159B14}" type="datetime1">
              <a:rPr lang="en-GB" smtClean="0"/>
              <a:pPr/>
              <a:t>18/07/2016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A4C20-79BB-4167-945B-FF7D86F6A0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8DB2-D073-4030-A6C5-74EE69034F6F}" type="datetime1">
              <a:rPr lang="en-GB" smtClean="0"/>
              <a:pPr/>
              <a:t>18/07/2016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A4C20-79BB-4167-945B-FF7D86F6A0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5A339-75BF-48F0-A593-C63D3E639B04}" type="datetime1">
              <a:rPr lang="en-GB" smtClean="0"/>
              <a:pPr/>
              <a:t>18/07/2016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A4C20-79BB-4167-945B-FF7D86F6A0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1758-0D7C-48AD-A6BA-C5959AD4E908}" type="datetime1">
              <a:rPr lang="en-GB" smtClean="0"/>
              <a:pPr/>
              <a:t>18/07/2016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A4C20-79BB-4167-945B-FF7D86F6A0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16918-CD02-44D4-9994-0AFEB0E772E2}" type="datetime1">
              <a:rPr lang="en-GB" smtClean="0"/>
              <a:pPr/>
              <a:t>18/07/2016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A4C20-79BB-4167-945B-FF7D86F6A0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57D2-2256-4588-9E3D-99848227E742}" type="datetime1">
              <a:rPr lang="en-GB" smtClean="0"/>
              <a:pPr/>
              <a:t>18/07/2016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A4C20-79BB-4167-945B-FF7D86F6A0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9BD30-52D7-45FE-8772-928F837E5011}" type="datetime1">
              <a:rPr lang="en-GB" smtClean="0"/>
              <a:pPr/>
              <a:t>18/07/2016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A4C20-79BB-4167-945B-FF7D86F6A0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5A28D-F2C2-44AD-AD23-82BC9ED43AAE}" type="datetime1">
              <a:rPr lang="en-GB" smtClean="0"/>
              <a:pPr/>
              <a:t>18/07/2016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A4C20-79BB-4167-945B-FF7D86F6A0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96577-E3B6-49FB-A5BC-74A35BDD9CFB}" type="datetime1">
              <a:rPr lang="en-GB" smtClean="0"/>
              <a:pPr/>
              <a:t>18/07/2016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A4C20-79BB-4167-945B-FF7D86F6A0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6AE8B-E5B4-4458-BA07-B4FB9D3196AF}" type="datetime1">
              <a:rPr lang="en-GB" smtClean="0"/>
              <a:pPr/>
              <a:t>18/07/2016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A4C20-79BB-4167-945B-FF7D86F6A0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A50A2-AEC2-4633-A0DF-2BFC66B0EBB8}" type="datetime1">
              <a:rPr lang="en-GB" smtClean="0"/>
              <a:pPr/>
              <a:t>18/07/2016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A4C20-79BB-4167-945B-FF7D86F6A0A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674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4581128"/>
            <a:ext cx="7128792" cy="504055"/>
          </a:xfrm>
        </p:spPr>
        <p:txBody>
          <a:bodyPr>
            <a:noAutofit/>
          </a:bodyPr>
          <a:lstStyle/>
          <a:p>
            <a:r>
              <a:rPr lang="en-GB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Instructing </a:t>
            </a:r>
            <a:r>
              <a:rPr lang="en-GB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exercise </a:t>
            </a:r>
            <a:r>
              <a:rPr lang="en-GB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referred clients</a:t>
            </a:r>
            <a:endParaRPr lang="en-GB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9832" y="5436272"/>
            <a:ext cx="5940152" cy="729031"/>
          </a:xfrm>
        </p:spPr>
        <p:txBody>
          <a:bodyPr>
            <a:no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LO: Adapting exercise to meet client needs</a:t>
            </a: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86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67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35696" y="25354"/>
            <a:ext cx="7056784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 smtClean="0">
                <a:latin typeface="Arial" pitchFamily="34" charset="0"/>
                <a:cs typeface="Arial" pitchFamily="34" charset="0"/>
              </a:rPr>
              <a:t>Monitoring exercise safety</a:t>
            </a:r>
          </a:p>
          <a:p>
            <a:pPr>
              <a:lnSpc>
                <a:spcPct val="150000"/>
              </a:lnSpc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Observation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Change teaching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position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Use of teaching points: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Exercise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specific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Joint alignment, movement speed and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posture 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Client performance and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alignment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Frame feedback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positively 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Reinforce feedback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regularly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Praise effective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performance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Offer adaptations, e.g. range of motion, resistance,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repetitions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26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67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43200" y="188640"/>
            <a:ext cx="7200800" cy="5701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 smtClean="0">
                <a:latin typeface="Arial" pitchFamily="34" charset="0"/>
                <a:cs typeface="Arial" pitchFamily="34" charset="0"/>
              </a:rPr>
              <a:t>Monitoring intensity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Observation:</a:t>
            </a:r>
          </a:p>
          <a:p>
            <a:pPr lvl="0">
              <a:lnSpc>
                <a:spcPct val="150000"/>
              </a:lnSpc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Look for changes to: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Posture, alignment, exercise technique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Coordination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Facial expressions (discomfort, pain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Skin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colour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(pallor around the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lips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Sweating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Limitations: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Subjective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Need observation skills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General gauge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fatigue</a:t>
            </a:r>
            <a:r>
              <a:rPr lang="en-GB" sz="900" b="1" dirty="0"/>
              <a:t/>
            </a:r>
            <a:br>
              <a:rPr lang="en-GB" sz="900" b="1" dirty="0"/>
            </a:br>
            <a:endParaRPr lang="en-GB" altLang="en-US" sz="9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3" y="2132856"/>
            <a:ext cx="13681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Quick and easy to use.</a:t>
            </a:r>
          </a:p>
          <a:p>
            <a:endParaRPr lang="en-GB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Immediate </a:t>
            </a:r>
            <a:endParaRPr lang="en-GB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03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67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63688" y="116632"/>
            <a:ext cx="67687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 smtClean="0">
                <a:latin typeface="Arial" pitchFamily="34" charset="0"/>
                <a:cs typeface="Arial" pitchFamily="34" charset="0"/>
              </a:rPr>
              <a:t>The talk test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Light -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able to speak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easily and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light breathing, increased heart rate.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Moderate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speaking comfortably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deeper and quicker breathing.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Vigorous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– speaking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with more difficulty;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breathing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much deeper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heavier;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at high levels of intensity - shortness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breath;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inability to carry on a conversation.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861048"/>
            <a:ext cx="3535427" cy="23569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7504" y="1916832"/>
            <a:ext cx="15121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 to use.</a:t>
            </a:r>
          </a:p>
          <a:p>
            <a:r>
              <a:rPr lang="en-GB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equipment needed </a:t>
            </a:r>
            <a:endParaRPr lang="en-GB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66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67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7704" y="332656"/>
            <a:ext cx="67687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 smtClean="0">
                <a:latin typeface="Arial" pitchFamily="34" charset="0"/>
                <a:cs typeface="Arial" pitchFamily="34" charset="0"/>
              </a:rPr>
              <a:t>Rating of perceived exertion </a:t>
            </a:r>
          </a:p>
          <a:p>
            <a:endParaRPr lang="en-GB" dirty="0">
              <a:latin typeface="Arial" pitchFamily="34" charset="0"/>
              <a:cs typeface="Arial" pitchFamily="34" charset="0"/>
            </a:endParaRPr>
          </a:p>
          <a:p>
            <a:pPr lvl="0"/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wo scales:</a:t>
            </a:r>
          </a:p>
          <a:p>
            <a:pPr lvl="0"/>
            <a:endParaRPr lang="en-GB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riginal scale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- 6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20 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Corresponds to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heart rates ranging from 60-200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bpm.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Aerobic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work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between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12 and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odified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CR10 scale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- 0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10 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user-friendly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Aerobic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work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between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4 and 7 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988840"/>
            <a:ext cx="12961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 will need to be taught how to use scales. </a:t>
            </a:r>
          </a:p>
          <a:p>
            <a:endParaRPr lang="en-GB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0-10 is more user friendly </a:t>
            </a:r>
            <a:endParaRPr lang="en-GB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21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2859" y="-9485"/>
            <a:ext cx="9144000" cy="6867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43245" y="-8309"/>
            <a:ext cx="730075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 smtClean="0">
                <a:latin typeface="Arial" pitchFamily="34" charset="0"/>
                <a:cs typeface="Arial" pitchFamily="34" charset="0"/>
              </a:rPr>
              <a:t>RPE 6-20 scale </a:t>
            </a:r>
          </a:p>
          <a:p>
            <a:endParaRPr lang="en-GB" sz="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676550"/>
              </p:ext>
            </p:extLst>
          </p:nvPr>
        </p:nvGraphicFramePr>
        <p:xfrm>
          <a:off x="1851257" y="1484784"/>
          <a:ext cx="6537168" cy="2736302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360703"/>
                <a:gridCol w="1440160"/>
                <a:gridCol w="2736305"/>
              </a:tblGrid>
              <a:tr h="361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Heart rate</a:t>
                      </a:r>
                      <a:endParaRPr lang="en-GB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RPE</a:t>
                      </a:r>
                      <a:endParaRPr lang="en-GB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Classification</a:t>
                      </a:r>
                      <a:endParaRPr lang="en-GB" sz="1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958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60-80 bpm</a:t>
                      </a:r>
                      <a:endParaRPr lang="en-GB" sz="1800" b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6-8</a:t>
                      </a:r>
                      <a:endParaRPr lang="en-GB" sz="1800" b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Nothing </a:t>
                      </a:r>
                      <a:endParaRPr lang="en-GB" sz="1800" b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958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&lt;90 </a:t>
                      </a:r>
                      <a:r>
                        <a:rPr lang="en-GB" sz="18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bpm</a:t>
                      </a:r>
                      <a:endParaRPr lang="en-GB" sz="1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&lt;9</a:t>
                      </a:r>
                      <a:endParaRPr lang="en-GB" sz="1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Very light</a:t>
                      </a:r>
                      <a:endParaRPr lang="en-GB" sz="1800" b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958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 100 – 110 bpm</a:t>
                      </a:r>
                      <a:endParaRPr lang="en-GB" sz="1800" b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10 - 11</a:t>
                      </a:r>
                      <a:endParaRPr lang="en-GB" sz="1800" b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Light</a:t>
                      </a:r>
                      <a:endParaRPr lang="en-GB" sz="1800" b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958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 120 – 130 bpm</a:t>
                      </a:r>
                      <a:endParaRPr lang="en-GB" sz="1800" b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12 - 13</a:t>
                      </a:r>
                      <a:endParaRPr lang="en-GB" sz="1800" b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Moderate</a:t>
                      </a:r>
                      <a:endParaRPr lang="en-GB" sz="1800" b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958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 140 – 160 bpm</a:t>
                      </a:r>
                      <a:endParaRPr lang="en-GB" sz="1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14 - 16</a:t>
                      </a:r>
                      <a:endParaRPr lang="en-GB" sz="1800" b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Heavy</a:t>
                      </a:r>
                      <a:endParaRPr lang="en-GB" sz="1800" b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958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&gt;160 </a:t>
                      </a:r>
                      <a:r>
                        <a:rPr lang="en-GB" sz="18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bpm</a:t>
                      </a:r>
                      <a:endParaRPr lang="en-GB" sz="1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&gt;16</a:t>
                      </a:r>
                      <a:endParaRPr lang="en-GB" sz="1800" b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Very heavy</a:t>
                      </a:r>
                      <a:endParaRPr lang="en-GB" sz="1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521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2859" y="-9485"/>
            <a:ext cx="9144000" cy="6867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43245" y="-8309"/>
            <a:ext cx="730075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 smtClean="0">
                <a:latin typeface="Arial" pitchFamily="34" charset="0"/>
                <a:cs typeface="Arial" pitchFamily="34" charset="0"/>
              </a:rPr>
              <a:t>RPE 0-10 scale </a:t>
            </a:r>
          </a:p>
          <a:p>
            <a:endParaRPr lang="en-GB" sz="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843245" y="1340769"/>
          <a:ext cx="6617186" cy="405120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512731"/>
                <a:gridCol w="1440160"/>
                <a:gridCol w="2664295"/>
              </a:tblGrid>
              <a:tr h="4072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Nothing</a:t>
                      </a:r>
                      <a:endParaRPr lang="en-GB" sz="1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800" b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Warm-up / </a:t>
                      </a:r>
                      <a:r>
                        <a:rPr lang="en-GB" sz="1800" b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cool-down</a:t>
                      </a:r>
                      <a:endParaRPr lang="en-GB" sz="1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601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Very, very weak</a:t>
                      </a:r>
                      <a:endParaRPr lang="en-GB" sz="1800" b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en-GB" sz="1800" b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612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Very weak</a:t>
                      </a:r>
                      <a:endParaRPr lang="en-GB" sz="1800" b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800" b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612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Weak</a:t>
                      </a:r>
                      <a:endParaRPr lang="en-GB" sz="1800" b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1800" b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612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Moderate</a:t>
                      </a:r>
                      <a:endParaRPr lang="en-GB" sz="1800" b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1800" b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6124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Somewhat </a:t>
                      </a:r>
                      <a:r>
                        <a:rPr lang="en-GB" sz="1800" b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hard</a:t>
                      </a:r>
                      <a:endParaRPr lang="en-GB" sz="1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1800" b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Aerobic zone</a:t>
                      </a:r>
                      <a:endParaRPr lang="en-GB" sz="1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7753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GB" sz="1800" b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612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Strong</a:t>
                      </a:r>
                      <a:endParaRPr lang="en-GB" sz="1800" b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GB" sz="1800" b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6124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Very </a:t>
                      </a:r>
                      <a:r>
                        <a:rPr lang="en-GB" sz="1800" b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hard</a:t>
                      </a:r>
                      <a:endParaRPr lang="en-GB" sz="1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GB" sz="1800" b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6124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GB" sz="1800" b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High-intensity intervals – anaerobic zone</a:t>
                      </a:r>
                      <a:endParaRPr lang="en-GB" sz="1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601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Very, very </a:t>
                      </a:r>
                      <a:r>
                        <a:rPr lang="en-GB" sz="1800" b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hard</a:t>
                      </a:r>
                      <a:endParaRPr lang="en-GB" sz="1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GB" sz="1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183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67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91680" y="332656"/>
            <a:ext cx="67687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 smtClean="0">
                <a:latin typeface="Arial" pitchFamily="34" charset="0"/>
                <a:cs typeface="Arial" pitchFamily="34" charset="0"/>
              </a:rPr>
              <a:t>Heart rate monitoring</a:t>
            </a:r>
          </a:p>
          <a:p>
            <a:endParaRPr lang="en-GB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Manual pulse monitoring - wrist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neck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eart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rate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monitor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Maximal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heart rate (MHR or HR max)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equation: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220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beats per minute (bpm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) minus age (220 – age)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arget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heart rate (THR)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around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50-90% of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MHR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depending on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fitness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077072"/>
            <a:ext cx="3059832" cy="20398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9126" y="1587081"/>
            <a:ext cx="14036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appropriate for clients using some medication.</a:t>
            </a:r>
          </a:p>
          <a:p>
            <a:endParaRPr lang="en-GB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skill to become proficient at manual monitoring. 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294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67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7704" y="548680"/>
            <a:ext cx="6768752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 smtClean="0">
                <a:latin typeface="Arial" pitchFamily="34" charset="0"/>
                <a:cs typeface="Arial" pitchFamily="34" charset="0"/>
              </a:rPr>
              <a:t>Target heart rate (THR)</a:t>
            </a:r>
          </a:p>
          <a:p>
            <a:pPr>
              <a:lnSpc>
                <a:spcPct val="150000"/>
              </a:lnSpc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50-90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% of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MHR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alculated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by multiplying the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MHR by percentage: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0.5 (50%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THR) – lower THR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zone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X 0.6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(60%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THR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X 0.7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(70%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THR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X 0.8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(80% THR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X 0.9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(90% THR)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- upper THR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zone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GB" sz="1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75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678" y="-57964"/>
            <a:ext cx="9144000" cy="6867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95121" y="1628800"/>
            <a:ext cx="4104456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Heart rate zones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Moderate intensity: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50-65% of MHR</a:t>
            </a:r>
            <a:r>
              <a:rPr lang="en-GB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Vigorous intensity: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65-90% of MHR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ACSM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(2014)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GB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35696" y="271413"/>
            <a:ext cx="4980851" cy="8206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>
                <a:latin typeface="Arial" pitchFamily="34" charset="0"/>
                <a:cs typeface="Arial" pitchFamily="34" charset="0"/>
              </a:rPr>
              <a:t>ACSM intensity levels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964" y="1353320"/>
            <a:ext cx="2438806" cy="365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1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67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63688" y="66863"/>
            <a:ext cx="6768752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 smtClean="0">
                <a:latin typeface="Arial" pitchFamily="34" charset="0"/>
                <a:cs typeface="Arial" pitchFamily="34" charset="0"/>
              </a:rPr>
              <a:t>Heart rate zones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907704" y="1001663"/>
          <a:ext cx="6768753" cy="4266092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682431"/>
                <a:gridCol w="3358100"/>
                <a:gridCol w="2728222"/>
              </a:tblGrid>
              <a:tr h="1162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8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 dirty="0" smtClean="0">
                          <a:solidFill>
                            <a:schemeClr val="tx1"/>
                          </a:solidFill>
                          <a:effectLst/>
                        </a:rPr>
                        <a:t>MHR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8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 dirty="0" smtClean="0">
                          <a:solidFill>
                            <a:schemeClr val="tx1"/>
                          </a:solidFill>
                          <a:effectLst/>
                        </a:rPr>
                        <a:t>Maximal 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intensity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8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 dirty="0" smtClean="0">
                          <a:solidFill>
                            <a:schemeClr val="tx1"/>
                          </a:solidFill>
                          <a:effectLst/>
                        </a:rPr>
                        <a:t>Anaerobic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  <a:tr h="5507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>
                          <a:solidFill>
                            <a:schemeClr val="tx1"/>
                          </a:solidFill>
                          <a:effectLst/>
                        </a:rPr>
                        <a:t>90% </a:t>
                      </a:r>
                      <a:endParaRPr lang="en-GB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>
                          <a:solidFill>
                            <a:schemeClr val="tx1"/>
                          </a:solidFill>
                          <a:effectLst/>
                        </a:rPr>
                        <a:t>Vigorous intensity</a:t>
                      </a:r>
                      <a:endParaRPr lang="en-GB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70C0"/>
                          </a:solidFill>
                          <a:effectLst/>
                        </a:rPr>
                        <a:t>Anaerobic threshold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  <a:effectLst/>
                        </a:rPr>
                        <a:t>Lactate accumulation in the blood increases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565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>
                          <a:solidFill>
                            <a:schemeClr val="tx1"/>
                          </a:solidFill>
                          <a:effectLst/>
                        </a:rPr>
                        <a:t>80%</a:t>
                      </a:r>
                      <a:endParaRPr lang="en-GB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>
                          <a:solidFill>
                            <a:schemeClr val="tx1"/>
                          </a:solidFill>
                          <a:effectLst/>
                        </a:rPr>
                        <a:t>Vigorous intensity</a:t>
                      </a:r>
                      <a:endParaRPr lang="en-GB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7579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>
                          <a:solidFill>
                            <a:schemeClr val="tx1"/>
                          </a:solidFill>
                          <a:effectLst/>
                        </a:rPr>
                        <a:t>70%</a:t>
                      </a:r>
                      <a:endParaRPr lang="en-GB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Vigorous intensity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162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8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 dirty="0" smtClean="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8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 dirty="0" smtClean="0">
                          <a:solidFill>
                            <a:schemeClr val="tx1"/>
                          </a:solidFill>
                          <a:effectLst/>
                        </a:rPr>
                        <a:t>Moderate 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intensity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8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GB" sz="1800" b="1" dirty="0" smtClean="0">
                          <a:solidFill>
                            <a:schemeClr val="tx1"/>
                          </a:solidFill>
                          <a:effectLst/>
                        </a:rPr>
                        <a:t>Aerobic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619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67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63688" y="188640"/>
            <a:ext cx="735404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 smtClean="0">
                <a:latin typeface="Arial" pitchFamily="34" charset="0"/>
                <a:cs typeface="Arial" pitchFamily="34" charset="0"/>
              </a:rPr>
              <a:t>Assessment criteria</a:t>
            </a:r>
            <a:endParaRPr lang="en-GB" altLang="en-US" dirty="0" smtClean="0"/>
          </a:p>
          <a:p>
            <a:endParaRPr lang="en-GB" altLang="en-US" dirty="0" smtClean="0"/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Explain why it is important to monitor individual progress if more than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one client 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is involved in the session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Describe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different methods of monitoring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clients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’ progress during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exercise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, including groups of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clients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Explain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when it may be necessary to adapt planned exercises to meet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client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Explain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how to adapt exercise/exercise positions as appropriate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 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individual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clients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and the environment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Explain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how to modify the intensity of exercise according to the needs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responses of the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client 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0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678" y="-57964"/>
            <a:ext cx="9144000" cy="6867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79712" y="1394385"/>
            <a:ext cx="6465312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Exercise technique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Exercise start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positions,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e.g. level of support or balance 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Equipment used and skill required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Intensity - repetitions</a:t>
            </a: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, resistance, sets, rests, range of motion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Work and rest ratios for cardiovascular training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Heart rate - % of THR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Walking or cycling pace and level of resistance (for CV machines) Level </a:t>
            </a:r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or incline (CV machines)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Total workout time </a:t>
            </a:r>
          </a:p>
          <a:p>
            <a:pPr>
              <a:lnSpc>
                <a:spcPct val="150000"/>
              </a:lnSpc>
            </a:pPr>
            <a:endParaRPr lang="en-GB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35696" y="271413"/>
            <a:ext cx="4108817" cy="8206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 smtClean="0">
                <a:latin typeface="Arial" pitchFamily="34" charset="0"/>
                <a:cs typeface="Arial" pitchFamily="34" charset="0"/>
              </a:rPr>
              <a:t>Progress markers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79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67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63688" y="188640"/>
            <a:ext cx="73540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 smtClean="0">
                <a:latin typeface="Arial" pitchFamily="34" charset="0"/>
                <a:cs typeface="Arial" pitchFamily="34" charset="0"/>
              </a:rPr>
              <a:t>Activity</a:t>
            </a:r>
            <a:endParaRPr lang="en-GB" altLang="en-US" dirty="0" smtClean="0"/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Explain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when it may be necessary to adapt planned exercises to meet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client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</a:p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219" y="2685605"/>
            <a:ext cx="3875562" cy="309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49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67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63688" y="188640"/>
            <a:ext cx="735404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 smtClean="0">
                <a:latin typeface="Arial" pitchFamily="34" charset="0"/>
                <a:cs typeface="Arial" pitchFamily="34" charset="0"/>
              </a:rPr>
              <a:t>When to adapt</a:t>
            </a:r>
            <a:endParaRPr lang="en-GB" altLang="en-US" sz="1500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Change in client symptoms or condition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Client returning after a break from exercise, e.g. holiday, hospital or symptoms flare-up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Client finding exercise difficult or easy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Client is unable to maintain correct technique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To improve client enjoyment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Client requests different exercise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To assist balance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To assist range of motion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Equipment in use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Lack of space in environment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Temperature in environment</a:t>
            </a: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94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67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63688" y="188640"/>
            <a:ext cx="73540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 smtClean="0">
                <a:latin typeface="Arial" pitchFamily="34" charset="0"/>
                <a:cs typeface="Arial" pitchFamily="34" charset="0"/>
              </a:rPr>
              <a:t>Activity</a:t>
            </a: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Explain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how to adapt exercise/exercise positions as appropriate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 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individual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clients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and the environment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Explain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how to modify the intensity of exercise according to the needs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responses of the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client 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801549"/>
            <a:ext cx="2222782" cy="333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37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67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63688" y="188640"/>
            <a:ext cx="735404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 smtClean="0">
                <a:latin typeface="Arial" pitchFamily="34" charset="0"/>
                <a:cs typeface="Arial" pitchFamily="34" charset="0"/>
              </a:rPr>
              <a:t>How to adapt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Training principles and variables - Frequency, intensity, time, type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Equipment used (if any)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Exercise positions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Component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fitness trained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Level of weight-bearing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Stability and balance of exercise start positions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Level of impact – low impact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% of target heart rate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Positions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- stability - balance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Level of coordination and complexity 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91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67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63688" y="188640"/>
            <a:ext cx="735404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 smtClean="0">
                <a:latin typeface="Arial" pitchFamily="34" charset="0"/>
                <a:cs typeface="Arial" pitchFamily="34" charset="0"/>
              </a:rPr>
              <a:t>How to adapt  </a:t>
            </a:r>
          </a:p>
          <a:p>
            <a:pPr>
              <a:defRPr/>
            </a:pPr>
            <a:r>
              <a:rPr lang="en-GB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Intensity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Resistance – lower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Repetitions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sets – reduce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Rate/speed – slower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ange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of motion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– smaller or supported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Training approach – simple sets or circuit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% of target heart rate – low to moderate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Total workout time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Duration of components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Duration of work and rest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intervals </a:t>
            </a:r>
          </a:p>
          <a:p>
            <a:pPr>
              <a:defRPr/>
            </a:pP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Equipment used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Component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fitness trained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Specific activity/training mode 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96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67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63688" y="188640"/>
            <a:ext cx="735404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 smtClean="0">
                <a:latin typeface="Arial" pitchFamily="34" charset="0"/>
                <a:cs typeface="Arial" pitchFamily="34" charset="0"/>
              </a:rPr>
              <a:t>Learning check</a:t>
            </a:r>
            <a:endParaRPr lang="en-GB" altLang="en-US" dirty="0" smtClean="0"/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Explain why it is important to monitor individual progress if more than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one client 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is involved in the session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Describe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different methods of monitoring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clients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’ progress during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exercise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, including groups of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clients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Explain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when it may be necessary to adapt planned exercises to meet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client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Explain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how to adapt exercise/exercise positions as appropriate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 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individual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clients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and the environment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Explain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how to modify the intensity of exercise according to the needs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responses of the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client 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1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67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7704" y="548680"/>
            <a:ext cx="67687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 smtClean="0">
                <a:latin typeface="Arial" pitchFamily="34" charset="0"/>
                <a:cs typeface="Arial" pitchFamily="34" charset="0"/>
              </a:rPr>
              <a:t>Activity </a:t>
            </a:r>
          </a:p>
          <a:p>
            <a:endParaRPr lang="en-GB" dirty="0"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What skills and qualities would an instructor need to instruct and supervise exercise referral sessions?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492896"/>
            <a:ext cx="2358008" cy="353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54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67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7704" y="548680"/>
            <a:ext cx="6768752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 smtClean="0">
                <a:latin typeface="Arial" pitchFamily="34" charset="0"/>
                <a:cs typeface="Arial" pitchFamily="34" charset="0"/>
              </a:rPr>
              <a:t>Skills and qualities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Subject knowledge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Communication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skills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Ability to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motivate 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Professional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Approachable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Empathy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Positive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attitude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276872"/>
            <a:ext cx="3995936" cy="266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81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67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7704" y="116632"/>
            <a:ext cx="6768752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 smtClean="0">
                <a:latin typeface="Arial" pitchFamily="34" charset="0"/>
                <a:cs typeface="Arial" pitchFamily="34" charset="0"/>
              </a:rPr>
              <a:t>Instruction skills </a:t>
            </a:r>
            <a:endParaRPr lang="en-GB" sz="8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Accurate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demonstration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Effective explanation – clear, concise and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simple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Use of teaching sequences, IDEA and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NAMSET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Observation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skills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Ability to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motivate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Use of voice – tone, volume,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projection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Give teaching points – immediate and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timely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Accessible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language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Motivational and positive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feedback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Modifications for all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exercises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Use of body language, e.g. visual cues and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expressions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16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67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63688" y="188640"/>
            <a:ext cx="735404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 smtClean="0">
                <a:latin typeface="Arial" pitchFamily="34" charset="0"/>
                <a:cs typeface="Arial" pitchFamily="34" charset="0"/>
              </a:rPr>
              <a:t>Activity</a:t>
            </a:r>
          </a:p>
          <a:p>
            <a:pPr>
              <a:lnSpc>
                <a:spcPct val="150000"/>
              </a:lnSpc>
            </a:pPr>
            <a:endParaRPr lang="en-GB" altLang="en-US" dirty="0" smtClean="0"/>
          </a:p>
          <a:p>
            <a:pPr>
              <a:spcBef>
                <a:spcPct val="0"/>
              </a:spcBef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Explain why it is important to monitor individual progress if more than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one client 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is involved in the session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545788"/>
            <a:ext cx="4427984" cy="295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03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67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35696" y="173948"/>
            <a:ext cx="6768752" cy="3956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 smtClean="0">
                <a:latin typeface="Arial" pitchFamily="34" charset="0"/>
                <a:cs typeface="Arial" pitchFamily="34" charset="0"/>
              </a:rPr>
              <a:t>Monitoring progress</a:t>
            </a:r>
            <a:endParaRPr lang="en-GB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</a:pPr>
            <a:endParaRPr lang="en-GB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ensure all clients: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GB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xercise </a:t>
            </a:r>
            <a:r>
              <a:rPr lang="en-GB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safely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GB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xercise </a:t>
            </a:r>
            <a:r>
              <a:rPr lang="en-GB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effectively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GB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eceive </a:t>
            </a:r>
            <a:r>
              <a:rPr lang="en-GB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equal attention and guidance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GB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 </a:t>
            </a:r>
            <a:r>
              <a:rPr lang="en-GB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treated fairly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GB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 </a:t>
            </a:r>
            <a:r>
              <a:rPr lang="en-GB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supported and encouraged </a:t>
            </a:r>
          </a:p>
          <a:p>
            <a:pPr>
              <a:lnSpc>
                <a:spcPct val="115000"/>
              </a:lnSpc>
            </a:pPr>
            <a:endParaRPr lang="en-GB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95736" y="4581128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 client response to exercise </a:t>
            </a:r>
            <a:endParaRPr lang="en-GB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28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67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63688" y="188640"/>
            <a:ext cx="73540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 smtClean="0">
                <a:latin typeface="Arial" pitchFamily="34" charset="0"/>
                <a:cs typeface="Arial" pitchFamily="34" charset="0"/>
              </a:rPr>
              <a:t>Activity</a:t>
            </a:r>
            <a:endParaRPr lang="en-GB" altLang="en-US" dirty="0" smtClean="0"/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Describe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different methods of monitoring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clients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’ progress during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exercise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, including groups of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clients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219965"/>
            <a:ext cx="2438806" cy="365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69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TCT 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67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63688" y="188640"/>
            <a:ext cx="73540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Arial" pitchFamily="34" charset="0"/>
                <a:cs typeface="Arial" pitchFamily="34" charset="0"/>
              </a:rPr>
              <a:t>Methods of monitoring during exercise </a:t>
            </a:r>
            <a:endParaRPr lang="en-GB" altLang="en-US" dirty="0" smtClean="0"/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Observation 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Change of teaching position 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Question and answer 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Talk test 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Rating of perceived exertion 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Heart rate monitoring </a:t>
            </a:r>
          </a:p>
        </p:txBody>
      </p:sp>
    </p:spTree>
    <p:extLst>
      <p:ext uri="{BB962C8B-B14F-4D97-AF65-F5344CB8AC3E}">
        <p14:creationId xmlns:p14="http://schemas.microsoft.com/office/powerpoint/2010/main" val="179325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TCT templat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VTCT template</Template>
  <TotalTime>928</TotalTime>
  <Words>1157</Words>
  <Application>Microsoft Office PowerPoint</Application>
  <PresentationFormat>On-screen Show (4:3)</PresentationFormat>
  <Paragraphs>310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ＭＳ Ｐゴシック</vt:lpstr>
      <vt:lpstr>Times New Roman</vt:lpstr>
      <vt:lpstr>VTCT template</vt:lpstr>
      <vt:lpstr>Instructing exercise with referred clients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Eastleigh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Methods for Strategic Managers</dc:title>
  <dc:creator>Daniel Underwood</dc:creator>
  <cp:lastModifiedBy>Rob Farmer</cp:lastModifiedBy>
  <cp:revision>90</cp:revision>
  <dcterms:created xsi:type="dcterms:W3CDTF">2013-12-10T13:44:44Z</dcterms:created>
  <dcterms:modified xsi:type="dcterms:W3CDTF">2016-07-18T14:40:45Z</dcterms:modified>
</cp:coreProperties>
</file>