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Montserrat" pitchFamily="2" charset="77"/>
      <p:regular r:id="rId40"/>
      <p:bold r:id="rId41"/>
      <p:italic r:id="rId42"/>
      <p:boldItalic r:id="rId43"/>
    </p:embeddedFont>
    <p:embeddedFont>
      <p:font typeface="Montserrat Bold" pitchFamily="2" charset="77"/>
      <p:regular r:id="rId44"/>
    </p:embeddedFont>
    <p:embeddedFont>
      <p:font typeface="Montserrat Extra-Bold" pitchFamily="2" charset="77"/>
      <p:regular r:id="rId45"/>
      <p:bold r:id="rId46"/>
    </p:embeddedFont>
    <p:embeddedFont>
      <p:font typeface="Montserrat Extra-Bold Bold" pitchFamily="2" charset="77"/>
      <p:regular r:id="rId47"/>
      <p:bold r:id="rId48"/>
    </p:embeddedFont>
    <p:embeddedFont>
      <p:font typeface="Montserrat Extra-Bold Italics" pitchFamily="2" charset="77"/>
      <p:regular r:id="rId49"/>
      <p:bold r:id="rId50"/>
      <p:italic r:id="rId51"/>
      <p:boldItalic r:id="rId52"/>
    </p:embeddedFont>
    <p:embeddedFont>
      <p:font typeface="Montserrat Semi-Bold" pitchFamily="2" charset="77"/>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26" autoAdjust="0"/>
  </p:normalViewPr>
  <p:slideViewPr>
    <p:cSldViewPr>
      <p:cViewPr varScale="1">
        <p:scale>
          <a:sx n="80" d="100"/>
          <a:sy n="80" d="100"/>
        </p:scale>
        <p:origin x="64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4"/>
            <a:srcRect t="3785" b="3785"/>
            <a:stretch>
              <a:fillRect/>
            </a:stretch>
          </p:blipFill>
          <p:spPr>
            <a:xfrm>
              <a:off x="0" y="0"/>
              <a:ext cx="14839567" cy="13716000"/>
            </a:xfrm>
            <a:prstGeom prst="rect">
              <a:avLst/>
            </a:prstGeom>
          </p:spPr>
        </p:pic>
      </p:gr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799708" y="1055075"/>
            <a:ext cx="844062" cy="211015"/>
          </a:xfrm>
          <a:prstGeom prst="rect">
            <a:avLst/>
          </a:prstGeom>
        </p:spPr>
      </p:pic>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sp>
        <p:nvSpPr>
          <p:cNvPr id="6" name="AutoShape 6"/>
          <p:cNvSpPr/>
          <p:nvPr/>
        </p:nvSpPr>
        <p:spPr>
          <a:xfrm>
            <a:off x="-282420" y="9096375"/>
            <a:ext cx="18852841" cy="0"/>
          </a:xfrm>
          <a:prstGeom prst="line">
            <a:avLst/>
          </a:prstGeom>
          <a:ln w="28575" cap="rnd">
            <a:solidFill>
              <a:srgbClr val="FFFFFF"/>
            </a:solidFill>
            <a:prstDash val="solid"/>
            <a:headEnd type="none" w="sm" len="sm"/>
            <a:tailEnd type="none" w="sm" len="sm"/>
          </a:ln>
        </p:spPr>
      </p:sp>
      <p:pic>
        <p:nvPicPr>
          <p:cNvPr id="7" name="Picture 7"/>
          <p:cNvPicPr>
            <a:picLocks noChangeAspect="1"/>
          </p:cNvPicPr>
          <p:nvPr/>
        </p:nvPicPr>
        <p:blipFill>
          <a:blip r:embed="rId7"/>
          <a:srcRect/>
          <a:stretch>
            <a:fillRect/>
          </a:stretch>
        </p:blipFill>
        <p:spPr>
          <a:xfrm>
            <a:off x="1028700" y="7078394"/>
            <a:ext cx="1939613" cy="2017981"/>
          </a:xfrm>
          <a:prstGeom prst="rect">
            <a:avLst/>
          </a:prstGeom>
        </p:spPr>
      </p:pic>
      <p:sp>
        <p:nvSpPr>
          <p:cNvPr id="8" name="TextBox 8"/>
          <p:cNvSpPr txBox="1"/>
          <p:nvPr/>
        </p:nvSpPr>
        <p:spPr>
          <a:xfrm>
            <a:off x="1028700" y="1314450"/>
            <a:ext cx="12946500" cy="6182769"/>
          </a:xfrm>
          <a:prstGeom prst="rect">
            <a:avLst/>
          </a:prstGeom>
        </p:spPr>
        <p:txBody>
          <a:bodyPr lIns="0" tIns="0" rIns="0" bIns="0" rtlCol="0" anchor="t">
            <a:spAutoFit/>
          </a:bodyPr>
          <a:lstStyle/>
          <a:p>
            <a:pPr>
              <a:lnSpc>
                <a:spcPts val="9637"/>
              </a:lnSpc>
            </a:pPr>
            <a:r>
              <a:rPr lang="en-US" sz="10475">
                <a:solidFill>
                  <a:srgbClr val="FFFFFF"/>
                </a:solidFill>
                <a:latin typeface="Montserrat Extra-Bold"/>
              </a:rPr>
              <a:t>Lesson 2 - Physiological and biomechanical changes in pregnancy</a:t>
            </a:r>
          </a:p>
        </p:txBody>
      </p:sp>
      <p:pic>
        <p:nvPicPr>
          <p:cNvPr id="11" name="Audio 10">
            <a:hlinkClick r:id="" action="ppaction://media"/>
            <a:extLst>
              <a:ext uri="{FF2B5EF4-FFF2-40B4-BE49-F238E27FC236}">
                <a16:creationId xmlns:a16="http://schemas.microsoft.com/office/drawing/2014/main" id="{62EE3D07-2E18-9FDA-B398-440C76565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29"/>
    </mc:Choice>
    <mc:Fallback>
      <p:transition spd="slow" advTm="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7952109"/>
            <a:ext cx="1255465" cy="1306191"/>
          </a:xfrm>
          <a:prstGeom prst="rect">
            <a:avLst/>
          </a:prstGeom>
        </p:spPr>
      </p:pic>
      <p:pic>
        <p:nvPicPr>
          <p:cNvPr id="6" name="Picture 6"/>
          <p:cNvPicPr>
            <a:picLocks noChangeAspect="1"/>
          </p:cNvPicPr>
          <p:nvPr/>
        </p:nvPicPr>
        <p:blipFill>
          <a:blip r:embed="rId7"/>
          <a:srcRect/>
          <a:stretch>
            <a:fillRect/>
          </a:stretch>
        </p:blipFill>
        <p:spPr>
          <a:xfrm>
            <a:off x="9734731" y="1028700"/>
            <a:ext cx="7524569" cy="7036968"/>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Water metabolism in pregnancy</a:t>
            </a:r>
          </a:p>
        </p:txBody>
      </p:sp>
      <p:sp>
        <p:nvSpPr>
          <p:cNvPr id="8" name="TextBox 8"/>
          <p:cNvSpPr txBox="1"/>
          <p:nvPr/>
        </p:nvSpPr>
        <p:spPr>
          <a:xfrm>
            <a:off x="1028700" y="3764915"/>
            <a:ext cx="9508779" cy="2823845"/>
          </a:xfrm>
          <a:prstGeom prst="rect">
            <a:avLst/>
          </a:prstGeom>
        </p:spPr>
        <p:txBody>
          <a:bodyPr lIns="0" tIns="0" rIns="0" bIns="0" rtlCol="0" anchor="t">
            <a:spAutoFit/>
          </a:bodyPr>
          <a:lstStyle/>
          <a:p>
            <a:pPr marL="604519" lvl="1" indent="-302260" algn="ctr">
              <a:lnSpc>
                <a:spcPts val="2799"/>
              </a:lnSpc>
              <a:buFont typeface="Arial"/>
              <a:buChar char="•"/>
            </a:pPr>
            <a:r>
              <a:rPr lang="en-US" sz="2799">
                <a:solidFill>
                  <a:srgbClr val="000000"/>
                </a:solidFill>
                <a:latin typeface="Montserrat Extra-Bold"/>
              </a:rPr>
              <a:t>Growing womb</a:t>
            </a:r>
          </a:p>
          <a:p>
            <a:pPr marL="604519" lvl="1" indent="-302260" algn="ctr">
              <a:lnSpc>
                <a:spcPts val="2799"/>
              </a:lnSpc>
              <a:buFont typeface="Arial"/>
              <a:buChar char="•"/>
            </a:pPr>
            <a:r>
              <a:rPr lang="en-US" sz="2799">
                <a:solidFill>
                  <a:srgbClr val="000000"/>
                </a:solidFill>
                <a:latin typeface="Montserrat Extra-Bold"/>
              </a:rPr>
              <a:t>Affects blood flow</a:t>
            </a:r>
          </a:p>
          <a:p>
            <a:pPr marL="604519" lvl="1" indent="-302260" algn="ctr">
              <a:lnSpc>
                <a:spcPts val="2799"/>
              </a:lnSpc>
              <a:buFont typeface="Arial"/>
              <a:buChar char="•"/>
            </a:pPr>
            <a:r>
              <a:rPr lang="en-US" sz="2799">
                <a:solidFill>
                  <a:srgbClr val="000000"/>
                </a:solidFill>
                <a:latin typeface="Montserrat Extra-Bold"/>
              </a:rPr>
              <a:t>Results in NORMAL leg and ankle swelling</a:t>
            </a:r>
          </a:p>
          <a:p>
            <a:pPr algn="ctr">
              <a:lnSpc>
                <a:spcPts val="2799"/>
              </a:lnSpc>
            </a:pPr>
            <a:endParaRPr lang="en-US" sz="2799">
              <a:solidFill>
                <a:srgbClr val="000000"/>
              </a:solidFill>
              <a:latin typeface="Montserrat Extra-Bold"/>
            </a:endParaRPr>
          </a:p>
          <a:p>
            <a:pPr algn="ctr">
              <a:lnSpc>
                <a:spcPts val="2799"/>
              </a:lnSpc>
            </a:pPr>
            <a:endParaRPr lang="en-US" sz="2799">
              <a:solidFill>
                <a:srgbClr val="000000"/>
              </a:solidFill>
              <a:latin typeface="Montserrat Extra-Bold"/>
            </a:endParaRPr>
          </a:p>
          <a:p>
            <a:pPr>
              <a:lnSpc>
                <a:spcPts val="2799"/>
              </a:lnSpc>
            </a:pPr>
            <a:r>
              <a:rPr lang="en-US" sz="2799">
                <a:solidFill>
                  <a:srgbClr val="000000"/>
                </a:solidFill>
                <a:latin typeface="Montserrat Extra-Bold"/>
              </a:rPr>
              <a:t>Note:  This is also due to a slowing down of the lymphatic system.</a:t>
            </a:r>
          </a:p>
          <a:p>
            <a:pPr algn="ctr">
              <a:lnSpc>
                <a:spcPts val="2799"/>
              </a:lnSpc>
              <a:spcBef>
                <a:spcPct val="0"/>
              </a:spcBef>
            </a:pPr>
            <a:endParaRPr lang="en-US" sz="2799">
              <a:solidFill>
                <a:srgbClr val="000000"/>
              </a:solidFill>
              <a:latin typeface="Montserrat Extra-Bold"/>
            </a:endParaRPr>
          </a:p>
        </p:txBody>
      </p:sp>
      <p:pic>
        <p:nvPicPr>
          <p:cNvPr id="9" name="Audio 8">
            <a:hlinkClick r:id="" action="ppaction://media"/>
            <a:extLst>
              <a:ext uri="{FF2B5EF4-FFF2-40B4-BE49-F238E27FC236}">
                <a16:creationId xmlns:a16="http://schemas.microsoft.com/office/drawing/2014/main" id="{2DA6D858-8A5A-0281-56CE-1A1E119C2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14"/>
    </mc:Choice>
    <mc:Fallback>
      <p:transition spd="slow" advTm="1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7952109"/>
            <a:ext cx="1255465" cy="1306191"/>
          </a:xfrm>
          <a:prstGeom prst="rect">
            <a:avLst/>
          </a:prstGeom>
        </p:spPr>
      </p:pic>
      <p:pic>
        <p:nvPicPr>
          <p:cNvPr id="6" name="Picture 6"/>
          <p:cNvPicPr>
            <a:picLocks noChangeAspect="1"/>
          </p:cNvPicPr>
          <p:nvPr/>
        </p:nvPicPr>
        <p:blipFill>
          <a:blip r:embed="rId7"/>
          <a:srcRect/>
          <a:stretch>
            <a:fillRect/>
          </a:stretch>
        </p:blipFill>
        <p:spPr>
          <a:xfrm>
            <a:off x="10537479" y="2619137"/>
            <a:ext cx="6721821" cy="5048726"/>
          </a:xfrm>
          <a:prstGeom prst="rect">
            <a:avLst/>
          </a:prstGeom>
        </p:spPr>
      </p:pic>
      <p:sp>
        <p:nvSpPr>
          <p:cNvPr id="7" name="TextBox 7"/>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Carpal tunnel syndrome</a:t>
            </a:r>
          </a:p>
        </p:txBody>
      </p:sp>
      <p:sp>
        <p:nvSpPr>
          <p:cNvPr id="8" name="TextBox 8"/>
          <p:cNvSpPr txBox="1"/>
          <p:nvPr/>
        </p:nvSpPr>
        <p:spPr>
          <a:xfrm>
            <a:off x="1028700" y="3588703"/>
            <a:ext cx="9508779" cy="3176270"/>
          </a:xfrm>
          <a:prstGeom prst="rect">
            <a:avLst/>
          </a:prstGeom>
        </p:spPr>
        <p:txBody>
          <a:bodyPr lIns="0" tIns="0" rIns="0" bIns="0" rtlCol="0" anchor="t">
            <a:spAutoFit/>
          </a:bodyPr>
          <a:lstStyle/>
          <a:p>
            <a:pPr algn="ctr">
              <a:lnSpc>
                <a:spcPts val="2799"/>
              </a:lnSpc>
            </a:pPr>
            <a:r>
              <a:rPr lang="en-US" sz="2799">
                <a:solidFill>
                  <a:srgbClr val="000000"/>
                </a:solidFill>
                <a:latin typeface="Montserrat Extra-Bold"/>
              </a:rPr>
              <a:t>Numbness and tingling in the hands and thumb may be a symptom of carpal tunnel syndrome.</a:t>
            </a:r>
          </a:p>
          <a:p>
            <a:pPr algn="ctr">
              <a:lnSpc>
                <a:spcPts val="2799"/>
              </a:lnSpc>
            </a:pPr>
            <a:endParaRPr lang="en-US" sz="2799">
              <a:solidFill>
                <a:srgbClr val="000000"/>
              </a:solidFill>
              <a:latin typeface="Montserrat Extra-Bold"/>
            </a:endParaRPr>
          </a:p>
          <a:p>
            <a:pPr algn="ctr">
              <a:lnSpc>
                <a:spcPts val="2799"/>
              </a:lnSpc>
            </a:pPr>
            <a:r>
              <a:rPr lang="en-US" sz="2799">
                <a:solidFill>
                  <a:srgbClr val="000000"/>
                </a:solidFill>
                <a:latin typeface="Montserrat Extra-Bold"/>
              </a:rPr>
              <a:t>This can be caused by pressure on the median nerve due to a build-up of fluid in pregnancy.</a:t>
            </a:r>
          </a:p>
          <a:p>
            <a:pPr algn="ctr">
              <a:lnSpc>
                <a:spcPts val="2799"/>
              </a:lnSpc>
            </a:pPr>
            <a:endParaRPr lang="en-US" sz="2799">
              <a:solidFill>
                <a:srgbClr val="000000"/>
              </a:solidFill>
              <a:latin typeface="Montserrat Extra-Bold"/>
            </a:endParaRPr>
          </a:p>
          <a:p>
            <a:pPr algn="ctr">
              <a:lnSpc>
                <a:spcPts val="2799"/>
              </a:lnSpc>
            </a:pPr>
            <a:r>
              <a:rPr lang="en-US" sz="2799">
                <a:solidFill>
                  <a:srgbClr val="000000"/>
                </a:solidFill>
                <a:latin typeface="Montserrat Extra-Bold"/>
              </a:rPr>
              <a:t>This can affect grip and cause some discomfort.</a:t>
            </a:r>
          </a:p>
          <a:p>
            <a:pPr algn="ctr">
              <a:lnSpc>
                <a:spcPts val="2799"/>
              </a:lnSpc>
            </a:pPr>
            <a:endParaRPr lang="en-US" sz="2799">
              <a:solidFill>
                <a:srgbClr val="000000"/>
              </a:solidFill>
              <a:latin typeface="Montserrat Extra-Bold"/>
            </a:endParaRPr>
          </a:p>
          <a:p>
            <a:pPr algn="ctr">
              <a:lnSpc>
                <a:spcPts val="2799"/>
              </a:lnSpc>
              <a:spcBef>
                <a:spcPct val="0"/>
              </a:spcBef>
            </a:pPr>
            <a:endParaRPr lang="en-US" sz="2799">
              <a:solidFill>
                <a:srgbClr val="000000"/>
              </a:solidFill>
              <a:latin typeface="Montserrat Extra-Bold"/>
            </a:endParaRPr>
          </a:p>
        </p:txBody>
      </p:sp>
      <p:pic>
        <p:nvPicPr>
          <p:cNvPr id="9" name="Audio 8">
            <a:hlinkClick r:id="" action="ppaction://media"/>
            <a:extLst>
              <a:ext uri="{FF2B5EF4-FFF2-40B4-BE49-F238E27FC236}">
                <a16:creationId xmlns:a16="http://schemas.microsoft.com/office/drawing/2014/main" id="{36FE81F3-7BF0-DFA5-6935-0BD69BFC2A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824"/>
    </mc:Choice>
    <mc:Fallback>
      <p:transition spd="slow" advTm="7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5" name="Table 5"/>
          <p:cNvGraphicFramePr>
            <a:graphicFrameLocks noGrp="1"/>
          </p:cNvGraphicFramePr>
          <p:nvPr/>
        </p:nvGraphicFramePr>
        <p:xfrm>
          <a:off x="1028700" y="2914650"/>
          <a:ext cx="16230600" cy="6400799"/>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34860">
                <a:tc>
                  <a:txBody>
                    <a:bodyPr/>
                    <a:lstStyle/>
                    <a:p>
                      <a:pPr algn="ctr">
                        <a:lnSpc>
                          <a:spcPts val="4200"/>
                        </a:lnSpc>
                        <a:defRPr/>
                      </a:pPr>
                      <a:r>
                        <a:rPr lang="en-US" sz="3000">
                          <a:solidFill>
                            <a:srgbClr val="000000"/>
                          </a:solidFill>
                          <a:latin typeface="Montserrat Bold"/>
                        </a:rPr>
                        <a:t>Respiratory changes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Montserrat Bold"/>
                        </a:rPr>
                        <a:t>Potential symptoms of these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7754">
                <a:tc>
                  <a:txBody>
                    <a:bodyPr/>
                    <a:lstStyle/>
                    <a:p>
                      <a:pPr algn="ctr">
                        <a:lnSpc>
                          <a:spcPts val="2870"/>
                        </a:lnSpc>
                        <a:defRPr/>
                      </a:pPr>
                      <a:r>
                        <a:rPr lang="en-US" sz="2050">
                          <a:solidFill>
                            <a:srgbClr val="000000"/>
                          </a:solidFill>
                          <a:latin typeface="Montserrat"/>
                        </a:rPr>
                        <a:t>Airways dilate and relax as a result of the effects of progesterone.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6">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637">
                <a:tc>
                  <a:txBody>
                    <a:bodyPr/>
                    <a:lstStyle/>
                    <a:p>
                      <a:pPr algn="ctr">
                        <a:lnSpc>
                          <a:spcPts val="2870"/>
                        </a:lnSpc>
                        <a:defRPr/>
                      </a:pPr>
                      <a:r>
                        <a:rPr lang="en-US" sz="2050">
                          <a:solidFill>
                            <a:srgbClr val="000000"/>
                          </a:solidFill>
                          <a:latin typeface="Montserrat"/>
                        </a:rPr>
                        <a:t>Increase minute volume 40-50%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3637">
                <a:tc>
                  <a:txBody>
                    <a:bodyPr/>
                    <a:lstStyle/>
                    <a:p>
                      <a:pPr algn="ctr">
                        <a:lnSpc>
                          <a:spcPts val="2870"/>
                        </a:lnSpc>
                        <a:defRPr/>
                      </a:pPr>
                      <a:r>
                        <a:rPr lang="en-US" sz="2050">
                          <a:solidFill>
                            <a:srgbClr val="000000"/>
                          </a:solidFill>
                          <a:latin typeface="Montserrat"/>
                        </a:rPr>
                        <a:t>Diaphragm moves up by 4cm by 37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637">
                <a:tc>
                  <a:txBody>
                    <a:bodyPr/>
                    <a:lstStyle/>
                    <a:p>
                      <a:pPr algn="ctr">
                        <a:lnSpc>
                          <a:spcPts val="2870"/>
                        </a:lnSpc>
                        <a:defRPr/>
                      </a:pPr>
                      <a:r>
                        <a:rPr lang="en-US" sz="2050">
                          <a:solidFill>
                            <a:srgbClr val="000000"/>
                          </a:solidFill>
                          <a:latin typeface="Montserrat"/>
                        </a:rPr>
                        <a:t>Increase in ribcage expansion due to the effects of relaxin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3637">
                <a:tc>
                  <a:txBody>
                    <a:bodyPr/>
                    <a:lstStyle/>
                    <a:p>
                      <a:pPr algn="ctr">
                        <a:lnSpc>
                          <a:spcPts val="2870"/>
                        </a:lnSpc>
                        <a:defRPr/>
                      </a:pPr>
                      <a:r>
                        <a:rPr lang="en-US" sz="2050">
                          <a:solidFill>
                            <a:srgbClr val="000000"/>
                          </a:solidFill>
                          <a:latin typeface="Montserrat"/>
                        </a:rPr>
                        <a:t>Brain becomes more sensitive to CO2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3637">
                <a:tc>
                  <a:txBody>
                    <a:bodyPr/>
                    <a:lstStyle/>
                    <a:p>
                      <a:pPr algn="ctr">
                        <a:lnSpc>
                          <a:spcPts val="2870"/>
                        </a:lnSpc>
                        <a:defRPr/>
                      </a:pPr>
                      <a:r>
                        <a:rPr lang="en-US" sz="2050">
                          <a:solidFill>
                            <a:srgbClr val="000000"/>
                          </a:solidFill>
                          <a:latin typeface="Montserrat"/>
                        </a:rPr>
                        <a:t>The placenta becomes the breathing 'lung' for the fetus.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6"/>
          <p:cNvPicPr>
            <a:picLocks noChangeAspect="1"/>
          </p:cNvPicPr>
          <p:nvPr/>
        </p:nvPicPr>
        <p:blipFill>
          <a:blip r:embed="rId6"/>
          <a:srcRect/>
          <a:stretch>
            <a:fillRect/>
          </a:stretch>
        </p:blipFill>
        <p:spPr>
          <a:xfrm>
            <a:off x="16003835" y="1124416"/>
            <a:ext cx="1255465" cy="1306191"/>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Respiratory changes in pregnancy</a:t>
            </a:r>
          </a:p>
        </p:txBody>
      </p:sp>
      <p:pic>
        <p:nvPicPr>
          <p:cNvPr id="8" name="Audio 7">
            <a:hlinkClick r:id="" action="ppaction://media"/>
            <a:extLst>
              <a:ext uri="{FF2B5EF4-FFF2-40B4-BE49-F238E27FC236}">
                <a16:creationId xmlns:a16="http://schemas.microsoft.com/office/drawing/2014/main" id="{95FB6B57-80EC-3DD9-FC87-768D313EC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341"/>
    </mc:Choice>
    <mc:Fallback>
      <p:transition spd="slow" advTm="12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5" name="Table 5"/>
          <p:cNvGraphicFramePr>
            <a:graphicFrameLocks noGrp="1"/>
          </p:cNvGraphicFramePr>
          <p:nvPr/>
        </p:nvGraphicFramePr>
        <p:xfrm>
          <a:off x="1028700" y="3256162"/>
          <a:ext cx="16230600" cy="267652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2676525">
                <a:tc>
                  <a:txBody>
                    <a:bodyPr/>
                    <a:lstStyle/>
                    <a:p>
                      <a:pPr algn="l">
                        <a:lnSpc>
                          <a:spcPts val="2870"/>
                        </a:lnSpc>
                        <a:defRPr/>
                      </a:pPr>
                      <a:r>
                        <a:rPr lang="en-US" sz="2050">
                          <a:solidFill>
                            <a:srgbClr val="000000"/>
                          </a:solidFill>
                          <a:latin typeface="Montserrat"/>
                        </a:rPr>
                        <a:t>Oxygen supply goes to the fetus first and the mother after, so O2 supply to working muscles may reduce during physical activity.</a:t>
                      </a:r>
                      <a:endParaRPr lang="en-US" sz="1100"/>
                    </a:p>
                    <a:p>
                      <a:pPr>
                        <a:lnSpc>
                          <a:spcPts val="287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442719" lvl="1" indent="-221360" algn="l">
                        <a:lnSpc>
                          <a:spcPts val="2870"/>
                        </a:lnSpc>
                        <a:buFont typeface="Arial"/>
                        <a:buChar char="•"/>
                        <a:defRPr/>
                      </a:pPr>
                      <a:r>
                        <a:rPr lang="en-US" sz="2050">
                          <a:solidFill>
                            <a:srgbClr val="000000"/>
                          </a:solidFill>
                          <a:latin typeface="Montserrat"/>
                        </a:rPr>
                        <a:t>Reflux or indigestion.</a:t>
                      </a:r>
                      <a:endParaRPr lang="en-US" sz="1100"/>
                    </a:p>
                    <a:p>
                      <a:pPr marL="442719" lvl="1" indent="-221360">
                        <a:lnSpc>
                          <a:spcPts val="2870"/>
                        </a:lnSpc>
                        <a:buFont typeface="Arial"/>
                        <a:buChar char="•"/>
                      </a:pPr>
                      <a:r>
                        <a:rPr lang="en-US" sz="2050">
                          <a:solidFill>
                            <a:srgbClr val="000000"/>
                          </a:solidFill>
                          <a:latin typeface="Montserrat"/>
                        </a:rPr>
                        <a:t>'Faulty breathing’ through chest or belly.</a:t>
                      </a:r>
                    </a:p>
                    <a:p>
                      <a:pPr marL="442719" lvl="1" indent="-221360">
                        <a:lnSpc>
                          <a:spcPts val="2870"/>
                        </a:lnSpc>
                        <a:buFont typeface="Arial"/>
                        <a:buChar char="•"/>
                      </a:pPr>
                      <a:r>
                        <a:rPr lang="en-US" sz="2050">
                          <a:solidFill>
                            <a:srgbClr val="000000"/>
                          </a:solidFill>
                          <a:latin typeface="Montserrat"/>
                        </a:rPr>
                        <a:t>Muscle fatigue when exercising at high intensity.</a:t>
                      </a:r>
                    </a:p>
                    <a:p>
                      <a:pPr marL="442719" lvl="1" indent="-221360">
                        <a:lnSpc>
                          <a:spcPts val="2870"/>
                        </a:lnSpc>
                        <a:buFont typeface="Arial"/>
                        <a:buChar char="•"/>
                      </a:pPr>
                      <a:r>
                        <a:rPr lang="en-US" sz="2050">
                          <a:solidFill>
                            <a:srgbClr val="000000"/>
                          </a:solidFill>
                          <a:latin typeface="Montserrat"/>
                        </a:rPr>
                        <a:t>Breathlessness at rest and with exertion (this could also be a sign of iron deficiency).</a:t>
                      </a:r>
                    </a:p>
                    <a:p>
                      <a:pPr algn="ctr">
                        <a:lnSpc>
                          <a:spcPts val="2870"/>
                        </a:lnSpc>
                      </a:pPr>
                      <a:endParaRPr lang="en-US" sz="205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6"/>
          <p:cNvPicPr>
            <a:picLocks noChangeAspect="1"/>
          </p:cNvPicPr>
          <p:nvPr/>
        </p:nvPicPr>
        <p:blipFill>
          <a:blip r:embed="rId6"/>
          <a:srcRect/>
          <a:stretch>
            <a:fillRect/>
          </a:stretch>
        </p:blipFill>
        <p:spPr>
          <a:xfrm>
            <a:off x="16003835" y="7952109"/>
            <a:ext cx="1255465" cy="1306191"/>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Respiratory changes in pregnancy</a:t>
            </a:r>
          </a:p>
        </p:txBody>
      </p:sp>
      <p:pic>
        <p:nvPicPr>
          <p:cNvPr id="8" name="Audio 7">
            <a:hlinkClick r:id="" action="ppaction://media"/>
            <a:extLst>
              <a:ext uri="{FF2B5EF4-FFF2-40B4-BE49-F238E27FC236}">
                <a16:creationId xmlns:a16="http://schemas.microsoft.com/office/drawing/2014/main" id="{1BBC087E-617C-7634-A674-815EE3C1AB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666"/>
    </mc:Choice>
    <mc:Fallback>
      <p:transition spd="slow" advTm="8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7952109"/>
            <a:ext cx="1255465" cy="1306191"/>
          </a:xfrm>
          <a:prstGeom prst="rect">
            <a:avLst/>
          </a:prstGeom>
        </p:spPr>
      </p:pic>
      <p:pic>
        <p:nvPicPr>
          <p:cNvPr id="6" name="Picture 6"/>
          <p:cNvPicPr>
            <a:picLocks noChangeAspect="1"/>
          </p:cNvPicPr>
          <p:nvPr/>
        </p:nvPicPr>
        <p:blipFill>
          <a:blip r:embed="rId7"/>
          <a:srcRect/>
          <a:stretch>
            <a:fillRect/>
          </a:stretch>
        </p:blipFill>
        <p:spPr>
          <a:xfrm>
            <a:off x="5982896" y="2997860"/>
            <a:ext cx="6322207" cy="6101665"/>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Respiratory changes in pregnancy</a:t>
            </a:r>
          </a:p>
        </p:txBody>
      </p:sp>
      <p:pic>
        <p:nvPicPr>
          <p:cNvPr id="8" name="Audio 7">
            <a:hlinkClick r:id="" action="ppaction://media"/>
            <a:extLst>
              <a:ext uri="{FF2B5EF4-FFF2-40B4-BE49-F238E27FC236}">
                <a16:creationId xmlns:a16="http://schemas.microsoft.com/office/drawing/2014/main" id="{04593903-ABA1-9815-A648-2F0D719574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10"/>
    </mc:Choice>
    <mc:Fallback>
      <p:transition spd="slow" advTm="1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7952109"/>
            <a:ext cx="1255465" cy="1306191"/>
          </a:xfrm>
          <a:prstGeom prst="rect">
            <a:avLst/>
          </a:prstGeom>
        </p:spPr>
      </p:pic>
      <p:pic>
        <p:nvPicPr>
          <p:cNvPr id="6" name="Picture 6"/>
          <p:cNvPicPr>
            <a:picLocks noChangeAspect="1"/>
          </p:cNvPicPr>
          <p:nvPr/>
        </p:nvPicPr>
        <p:blipFill>
          <a:blip r:embed="rId7"/>
          <a:srcRect/>
          <a:stretch>
            <a:fillRect/>
          </a:stretch>
        </p:blipFill>
        <p:spPr>
          <a:xfrm>
            <a:off x="1028700" y="6329893"/>
            <a:ext cx="4002771" cy="2928407"/>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sp>
        <p:nvSpPr>
          <p:cNvPr id="8" name="TextBox 8"/>
          <p:cNvSpPr txBox="1"/>
          <p:nvPr/>
        </p:nvSpPr>
        <p:spPr>
          <a:xfrm>
            <a:off x="3729596" y="3332362"/>
            <a:ext cx="10828809" cy="2765425"/>
          </a:xfrm>
          <a:prstGeom prst="rect">
            <a:avLst/>
          </a:prstGeom>
        </p:spPr>
        <p:txBody>
          <a:bodyPr lIns="0" tIns="0" rIns="0" bIns="0" rtlCol="0" anchor="t">
            <a:spAutoFit/>
          </a:bodyPr>
          <a:lstStyle/>
          <a:p>
            <a:pPr algn="ctr">
              <a:lnSpc>
                <a:spcPts val="4200"/>
              </a:lnSpc>
            </a:pPr>
            <a:r>
              <a:rPr lang="en-US" sz="4200">
                <a:solidFill>
                  <a:srgbClr val="19598D"/>
                </a:solidFill>
                <a:latin typeface="Montserrat Extra-Bold"/>
              </a:rPr>
              <a:t>Thought storm:</a:t>
            </a:r>
          </a:p>
          <a:p>
            <a:pPr algn="ctr">
              <a:lnSpc>
                <a:spcPts val="6399"/>
              </a:lnSpc>
            </a:pPr>
            <a:endParaRPr lang="en-US" sz="4200">
              <a:solidFill>
                <a:srgbClr val="19598D"/>
              </a:solidFill>
              <a:latin typeface="Montserrat Extra-Bold"/>
            </a:endParaRPr>
          </a:p>
          <a:p>
            <a:pPr algn="ctr">
              <a:lnSpc>
                <a:spcPts val="2799"/>
              </a:lnSpc>
              <a:spcBef>
                <a:spcPct val="0"/>
              </a:spcBef>
            </a:pPr>
            <a:r>
              <a:rPr lang="en-US" sz="2799">
                <a:solidFill>
                  <a:srgbClr val="19598D"/>
                </a:solidFill>
                <a:latin typeface="Montserrat Extra-Bold"/>
              </a:rPr>
              <a:t>Consider and note down the implications of the circulatory and respiratory changes for physical activity (consider exercise selection, equipment, position and intensity).</a:t>
            </a:r>
          </a:p>
        </p:txBody>
      </p:sp>
      <p:pic>
        <p:nvPicPr>
          <p:cNvPr id="9" name="Audio 8">
            <a:hlinkClick r:id="" action="ppaction://media"/>
            <a:extLst>
              <a:ext uri="{FF2B5EF4-FFF2-40B4-BE49-F238E27FC236}">
                <a16:creationId xmlns:a16="http://schemas.microsoft.com/office/drawing/2014/main" id="{3279880B-9D74-0335-D61F-35866B62E0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053"/>
    </mc:Choice>
    <mc:Fallback>
      <p:transition spd="slow" advTm="4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6" name="Table 6"/>
          <p:cNvGraphicFramePr>
            <a:graphicFrameLocks noGrp="1"/>
          </p:cNvGraphicFramePr>
          <p:nvPr/>
        </p:nvGraphicFramePr>
        <p:xfrm>
          <a:off x="1028700" y="3086100"/>
          <a:ext cx="16230600" cy="6334124"/>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5342">
                <a:tc>
                  <a:txBody>
                    <a:bodyPr/>
                    <a:lstStyle/>
                    <a:p>
                      <a:pPr algn="ctr">
                        <a:lnSpc>
                          <a:spcPts val="2800"/>
                        </a:lnSpc>
                        <a:defRPr/>
                      </a:pPr>
                      <a:r>
                        <a:rPr lang="en-US" sz="2000">
                          <a:solidFill>
                            <a:srgbClr val="000000"/>
                          </a:solidFill>
                          <a:latin typeface="Montserrat Extra-Bold 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42338">
                <a:tc>
                  <a:txBody>
                    <a:bodyPr/>
                    <a:lstStyle/>
                    <a:p>
                      <a:pPr algn="ctr">
                        <a:lnSpc>
                          <a:spcPts val="2800"/>
                        </a:lnSpc>
                        <a:defRPr/>
                      </a:pPr>
                      <a:r>
                        <a:rPr lang="en-US" sz="2000">
                          <a:solidFill>
                            <a:srgbClr val="000000"/>
                          </a:solidFill>
                          <a:latin typeface="Montserrat"/>
                        </a:rPr>
                        <a:t>Waves of fatigue, racing pulse, nausea and breathlessness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Moderate intensity, shorter exercise duration; possibly reschedule exercise for another day if fatigue is extreme.  </a:t>
                      </a:r>
                      <a:endParaRPr lang="en-US" sz="1100"/>
                    </a:p>
                    <a:p>
                      <a:pPr>
                        <a:lnSpc>
                          <a:spcPts val="2800"/>
                        </a:lnSpc>
                      </a:pPr>
                      <a:r>
                        <a:rPr lang="en-US" sz="2000">
                          <a:solidFill>
                            <a:srgbClr val="000000"/>
                          </a:solidFill>
                          <a:latin typeface="Montserrat"/>
                        </a:rPr>
                        <a:t>Provide longer rest periods between exercises, if required.</a:t>
                      </a:r>
                    </a:p>
                    <a:p>
                      <a:pPr>
                        <a:lnSpc>
                          <a:spcPts val="2800"/>
                        </a:lnSpc>
                      </a:pPr>
                      <a:r>
                        <a:rPr lang="en-US" sz="2000">
                          <a:solidFill>
                            <a:srgbClr val="000000"/>
                          </a:solidFill>
                          <a:latin typeface="Montserrat"/>
                        </a:rPr>
                        <a:t>Encourage good posture and alignment and encourage diaphragmatic breathing.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3222">
                <a:tc>
                  <a:txBody>
                    <a:bodyPr/>
                    <a:lstStyle/>
                    <a:p>
                      <a:pPr algn="ctr">
                        <a:lnSpc>
                          <a:spcPts val="2800"/>
                        </a:lnSpc>
                        <a:defRPr/>
                      </a:pPr>
                      <a:r>
                        <a:rPr lang="en-US" sz="2000">
                          <a:solidFill>
                            <a:srgbClr val="000000"/>
                          </a:solidFill>
                          <a:latin typeface="Montserrat"/>
                        </a:rPr>
                        <a:t>Postural hypotension or dizziness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Moderate intensity, take time moving from one position to another (e.g. seated to standing). Keep the feet active ti assist venous return.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3222">
                <a:tc>
                  <a:txBody>
                    <a:bodyPr/>
                    <a:lstStyle/>
                    <a:p>
                      <a:pPr algn="ctr">
                        <a:lnSpc>
                          <a:spcPts val="2800"/>
                        </a:lnSpc>
                        <a:defRPr/>
                      </a:pPr>
                      <a:r>
                        <a:rPr lang="en-US" sz="2000">
                          <a:solidFill>
                            <a:srgbClr val="000000"/>
                          </a:solidFill>
                          <a:latin typeface="Montserrat"/>
                        </a:rPr>
                        <a:t>Potential for blood pressure to increase more quickly than normal.</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Avoid heavy weight training, especially overhead, long isometric muscle contractions and holding of breath (Valsalva manoeuvre).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8" name="Audio 7">
            <a:hlinkClick r:id="" action="ppaction://media"/>
            <a:extLst>
              <a:ext uri="{FF2B5EF4-FFF2-40B4-BE49-F238E27FC236}">
                <a16:creationId xmlns:a16="http://schemas.microsoft.com/office/drawing/2014/main" id="{C59DC738-9432-5342-C42A-938490B2D4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538"/>
    </mc:Choice>
    <mc:Fallback>
      <p:transition spd="slow" advTm="2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6" name="Table 6"/>
          <p:cNvGraphicFramePr>
            <a:graphicFrameLocks noGrp="1"/>
          </p:cNvGraphicFramePr>
          <p:nvPr/>
        </p:nvGraphicFramePr>
        <p:xfrm>
          <a:off x="1028700" y="3086100"/>
          <a:ext cx="16230600" cy="629602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5380">
                <a:tc>
                  <a:txBody>
                    <a:bodyPr/>
                    <a:lstStyle/>
                    <a:p>
                      <a:pPr algn="ctr">
                        <a:lnSpc>
                          <a:spcPts val="2800"/>
                        </a:lnSpc>
                        <a:defRPr/>
                      </a:pPr>
                      <a:r>
                        <a:rPr lang="en-US" sz="2000">
                          <a:solidFill>
                            <a:srgbClr val="000000"/>
                          </a:solidFill>
                          <a:latin typeface="Montserrat Extra-Bold 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8708">
                <a:tc>
                  <a:txBody>
                    <a:bodyPr/>
                    <a:lstStyle/>
                    <a:p>
                      <a:pPr algn="ctr">
                        <a:lnSpc>
                          <a:spcPts val="2800"/>
                        </a:lnSpc>
                        <a:defRPr/>
                      </a:pPr>
                      <a:r>
                        <a:rPr lang="en-US" sz="2000">
                          <a:solidFill>
                            <a:srgbClr val="000000"/>
                          </a:solidFill>
                          <a:latin typeface="Montserrat"/>
                        </a:rPr>
                        <a:t>Reflux or indigestion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Avoid decline, supine, semi-supine or prone positions. Keep the head above the stomach.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849">
                <a:tc>
                  <a:txBody>
                    <a:bodyPr/>
                    <a:lstStyle/>
                    <a:p>
                      <a:pPr algn="ctr">
                        <a:lnSpc>
                          <a:spcPts val="2800"/>
                        </a:lnSpc>
                        <a:defRPr/>
                      </a:pPr>
                      <a:r>
                        <a:rPr lang="en-US" sz="2000">
                          <a:solidFill>
                            <a:srgbClr val="000000"/>
                          </a:solidFill>
                          <a:latin typeface="Montserrat"/>
                        </a:rPr>
                        <a:t>Carpal tunnel syndrome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May affect grip and ability to extend palms on the floor when four-point kneeling. Gorilla position (closed fists) can be used if comfortable. Good alignment and shoulder stability should help with this.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8708">
                <a:tc>
                  <a:txBody>
                    <a:bodyPr/>
                    <a:lstStyle/>
                    <a:p>
                      <a:pPr algn="ctr">
                        <a:lnSpc>
                          <a:spcPts val="2800"/>
                        </a:lnSpc>
                        <a:defRPr/>
                      </a:pPr>
                      <a:r>
                        <a:rPr lang="en-US" sz="2000">
                          <a:solidFill>
                            <a:srgbClr val="000000"/>
                          </a:solidFill>
                          <a:latin typeface="Montserrat"/>
                        </a:rPr>
                        <a:t>Water retention.</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Avoid long periods of motionless standing. Keep the feet active to assist venous return.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5380">
                <a:tc>
                  <a:txBody>
                    <a:bodyPr/>
                    <a:lstStyle/>
                    <a:p>
                      <a:pPr algn="ctr">
                        <a:lnSpc>
                          <a:spcPts val="2800"/>
                        </a:lnSpc>
                        <a:defRPr/>
                      </a:pPr>
                      <a:r>
                        <a:rPr lang="en-US" sz="2000">
                          <a:solidFill>
                            <a:srgbClr val="000000"/>
                          </a:solidFill>
                          <a:latin typeface="Montserrat"/>
                        </a:rPr>
                        <a:t>General cardiorespiratory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Montserrat"/>
                        </a:rPr>
                        <a:t>Longer and more gradual warm-up and cool-down.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8" name="Audio 7">
            <a:hlinkClick r:id="" action="ppaction://media"/>
            <a:extLst>
              <a:ext uri="{FF2B5EF4-FFF2-40B4-BE49-F238E27FC236}">
                <a16:creationId xmlns:a16="http://schemas.microsoft.com/office/drawing/2014/main" id="{1FFAA993-6C35-8233-4A89-8D4A36090A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053"/>
    </mc:Choice>
    <mc:Fallback>
      <p:transition spd="slow" advTm="12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pic>
        <p:nvPicPr>
          <p:cNvPr id="6" name="Picture 6"/>
          <p:cNvPicPr>
            <a:picLocks noChangeAspect="1"/>
          </p:cNvPicPr>
          <p:nvPr/>
        </p:nvPicPr>
        <p:blipFill>
          <a:blip r:embed="rId7"/>
          <a:srcRect/>
          <a:stretch>
            <a:fillRect/>
          </a:stretch>
        </p:blipFill>
        <p:spPr>
          <a:xfrm>
            <a:off x="5173960" y="3015882"/>
            <a:ext cx="7940080" cy="6299568"/>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Changes to the musculoskeletal system</a:t>
            </a:r>
          </a:p>
        </p:txBody>
      </p:sp>
      <p:pic>
        <p:nvPicPr>
          <p:cNvPr id="8" name="Audio 7">
            <a:hlinkClick r:id="" action="ppaction://media"/>
            <a:extLst>
              <a:ext uri="{FF2B5EF4-FFF2-40B4-BE49-F238E27FC236}">
                <a16:creationId xmlns:a16="http://schemas.microsoft.com/office/drawing/2014/main" id="{889EC6C7-673F-7B36-B426-4CEC665BC1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208"/>
    </mc:Choice>
    <mc:Fallback>
      <p:transition spd="slow" advTm="10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Changes to the musculoskeletal system</a:t>
            </a:r>
          </a:p>
        </p:txBody>
      </p:sp>
      <p:sp>
        <p:nvSpPr>
          <p:cNvPr id="7" name="TextBox 7"/>
          <p:cNvSpPr txBox="1"/>
          <p:nvPr/>
        </p:nvSpPr>
        <p:spPr>
          <a:xfrm>
            <a:off x="1332161" y="3893751"/>
            <a:ext cx="15623679" cy="2035175"/>
          </a:xfrm>
          <a:prstGeom prst="rect">
            <a:avLst/>
          </a:prstGeom>
        </p:spPr>
        <p:txBody>
          <a:bodyPr lIns="0" tIns="0" rIns="0" bIns="0" rtlCol="0" anchor="t">
            <a:spAutoFit/>
          </a:bodyPr>
          <a:lstStyle/>
          <a:p>
            <a:pPr algn="ctr">
              <a:lnSpc>
                <a:spcPts val="3999"/>
              </a:lnSpc>
            </a:pPr>
            <a:r>
              <a:rPr lang="en-US" sz="3999">
                <a:solidFill>
                  <a:srgbClr val="19598D"/>
                </a:solidFill>
                <a:latin typeface="Montserrat Extra-Bold"/>
              </a:rPr>
              <a:t>Activity:</a:t>
            </a:r>
          </a:p>
          <a:p>
            <a:pPr algn="just">
              <a:lnSpc>
                <a:spcPts val="3999"/>
              </a:lnSpc>
            </a:pPr>
            <a:endParaRPr lang="en-US" sz="3999">
              <a:solidFill>
                <a:srgbClr val="19598D"/>
              </a:solidFill>
              <a:latin typeface="Montserrat Extra-Bold"/>
            </a:endParaRPr>
          </a:p>
          <a:p>
            <a:pPr marL="863598" lvl="1" indent="-431799" algn="just">
              <a:lnSpc>
                <a:spcPts val="3999"/>
              </a:lnSpc>
              <a:buFont typeface="Arial"/>
              <a:buChar char="•"/>
            </a:pPr>
            <a:r>
              <a:rPr lang="en-US" sz="3999">
                <a:solidFill>
                  <a:srgbClr val="19598D"/>
                </a:solidFill>
                <a:latin typeface="Montserrat Extra-Bold"/>
              </a:rPr>
              <a:t>Which groups becomes weaker and underactive?</a:t>
            </a:r>
          </a:p>
          <a:p>
            <a:pPr marL="863598" lvl="1" indent="-431799" algn="just">
              <a:lnSpc>
                <a:spcPts val="3999"/>
              </a:lnSpc>
              <a:buFont typeface="Arial"/>
              <a:buChar char="•"/>
            </a:pPr>
            <a:r>
              <a:rPr lang="en-US" sz="3999">
                <a:solidFill>
                  <a:srgbClr val="19598D"/>
                </a:solidFill>
                <a:latin typeface="Montserrat Extra-Bold"/>
              </a:rPr>
              <a:t>Which muscle groups become tighter and overactive?</a:t>
            </a:r>
          </a:p>
        </p:txBody>
      </p:sp>
      <p:pic>
        <p:nvPicPr>
          <p:cNvPr id="8" name="Audio 7">
            <a:hlinkClick r:id="" action="ppaction://media"/>
            <a:extLst>
              <a:ext uri="{FF2B5EF4-FFF2-40B4-BE49-F238E27FC236}">
                <a16:creationId xmlns:a16="http://schemas.microsoft.com/office/drawing/2014/main" id="{6B0BC77D-4573-E65F-DC9D-40D835F9AB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256"/>
    </mc:Choice>
    <mc:Fallback>
      <p:transition spd="slow" advTm="5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2031023" y="7423557"/>
            <a:ext cx="16256977" cy="8229600"/>
          </a:xfrm>
          <a:prstGeom prst="rect">
            <a:avLst/>
          </a:prstGeom>
          <a:solidFill>
            <a:srgbClr val="19598D"/>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5" name="AutoShape 5"/>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6" name="Picture 6"/>
          <p:cNvPicPr>
            <a:picLocks noChangeAspect="1"/>
          </p:cNvPicPr>
          <p:nvPr/>
        </p:nvPicPr>
        <p:blipFill>
          <a:blip r:embed="rId6"/>
          <a:srcRect/>
          <a:stretch>
            <a:fillRect/>
          </a:stretch>
        </p:blipFill>
        <p:spPr>
          <a:xfrm>
            <a:off x="15940585" y="7772400"/>
            <a:ext cx="1939613" cy="2017981"/>
          </a:xfrm>
          <a:prstGeom prst="rect">
            <a:avLst/>
          </a:prstGeom>
        </p:spPr>
      </p:pic>
      <p:sp>
        <p:nvSpPr>
          <p:cNvPr id="7" name="TextBox 7"/>
          <p:cNvSpPr txBox="1"/>
          <p:nvPr/>
        </p:nvSpPr>
        <p:spPr>
          <a:xfrm>
            <a:off x="1028700" y="1181100"/>
            <a:ext cx="10954707"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Learning objectives</a:t>
            </a:r>
          </a:p>
        </p:txBody>
      </p:sp>
      <p:sp>
        <p:nvSpPr>
          <p:cNvPr id="8" name="TextBox 8"/>
          <p:cNvSpPr txBox="1"/>
          <p:nvPr/>
        </p:nvSpPr>
        <p:spPr>
          <a:xfrm>
            <a:off x="1028700" y="2978150"/>
            <a:ext cx="14776080" cy="3917950"/>
          </a:xfrm>
          <a:prstGeom prst="rect">
            <a:avLst/>
          </a:prstGeom>
        </p:spPr>
        <p:txBody>
          <a:bodyPr lIns="0" tIns="0" rIns="0" bIns="0" rtlCol="0" anchor="t">
            <a:spAutoFit/>
          </a:bodyPr>
          <a:lstStyle/>
          <a:p>
            <a:pPr algn="just">
              <a:lnSpc>
                <a:spcPts val="3499"/>
              </a:lnSpc>
            </a:pPr>
            <a:r>
              <a:rPr lang="en-US" sz="2499">
                <a:solidFill>
                  <a:srgbClr val="000000"/>
                </a:solidFill>
                <a:latin typeface="Montserrat Bold"/>
              </a:rPr>
              <a:t>By the end of the lesson you will be able to:</a:t>
            </a:r>
          </a:p>
          <a:p>
            <a:pPr algn="just">
              <a:lnSpc>
                <a:spcPts val="3499"/>
              </a:lnSpc>
            </a:pPr>
            <a:endParaRPr lang="en-US" sz="2499">
              <a:solidFill>
                <a:srgbClr val="000000"/>
              </a:solidFill>
              <a:latin typeface="Montserrat Bold"/>
            </a:endParaRPr>
          </a:p>
          <a:p>
            <a:pPr marL="539749" lvl="1" indent="-269875" algn="just">
              <a:lnSpc>
                <a:spcPts val="3499"/>
              </a:lnSpc>
              <a:buFont typeface="Arial"/>
              <a:buChar char="•"/>
            </a:pPr>
            <a:r>
              <a:rPr lang="en-US" sz="2499">
                <a:solidFill>
                  <a:srgbClr val="000000"/>
                </a:solidFill>
                <a:latin typeface="Montserrat"/>
              </a:rPr>
              <a:t>Identify the duration of the three trimesters</a:t>
            </a:r>
          </a:p>
          <a:p>
            <a:pPr marL="539749" lvl="1" indent="-269875" algn="just">
              <a:lnSpc>
                <a:spcPts val="3499"/>
              </a:lnSpc>
              <a:buFont typeface="Arial"/>
              <a:buChar char="•"/>
            </a:pPr>
            <a:r>
              <a:rPr lang="en-US" sz="2499">
                <a:solidFill>
                  <a:srgbClr val="000000"/>
                </a:solidFill>
                <a:latin typeface="Montserrat"/>
              </a:rPr>
              <a:t>Describe the physiological and biomechanical changes associated with each trimester</a:t>
            </a:r>
          </a:p>
          <a:p>
            <a:pPr marL="539749" lvl="1" indent="-269875" algn="just">
              <a:lnSpc>
                <a:spcPts val="3499"/>
              </a:lnSpc>
              <a:buFont typeface="Arial"/>
              <a:buChar char="•"/>
            </a:pPr>
            <a:r>
              <a:rPr lang="en-US" sz="2499">
                <a:solidFill>
                  <a:srgbClr val="000000"/>
                </a:solidFill>
                <a:latin typeface="Montserrat"/>
              </a:rPr>
              <a:t>Explain the implications of these changes for the client taking part in physical activity</a:t>
            </a: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p:txBody>
      </p:sp>
      <p:pic>
        <p:nvPicPr>
          <p:cNvPr id="11" name="Audio 10">
            <a:hlinkClick r:id="" action="ppaction://media"/>
            <a:extLst>
              <a:ext uri="{FF2B5EF4-FFF2-40B4-BE49-F238E27FC236}">
                <a16:creationId xmlns:a16="http://schemas.microsoft.com/office/drawing/2014/main" id="{C50716AB-70A4-1160-DA9E-BB2E0EA5DA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97"/>
    </mc:Choice>
    <mc:Fallback>
      <p:transition spd="slow" advTm="2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6" name="Table 6"/>
          <p:cNvGraphicFramePr>
            <a:graphicFrameLocks noGrp="1"/>
          </p:cNvGraphicFramePr>
          <p:nvPr/>
        </p:nvGraphicFramePr>
        <p:xfrm>
          <a:off x="1028700" y="3086100"/>
          <a:ext cx="16230600" cy="5276851"/>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6587">
                <a:tc>
                  <a:txBody>
                    <a:bodyPr/>
                    <a:lstStyle/>
                    <a:p>
                      <a:pPr algn="ctr">
                        <a:lnSpc>
                          <a:spcPts val="2800"/>
                        </a:lnSpc>
                        <a:defRPr/>
                      </a:pPr>
                      <a:r>
                        <a:rPr lang="en-US" sz="2000">
                          <a:solidFill>
                            <a:srgbClr val="000000"/>
                          </a:solidFill>
                          <a:latin typeface="Montserrat Extra-Bold Bold"/>
                        </a:rPr>
                        <a:t>Muscles tight and overactive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Muscles weak and underactive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80096">
                <a:tc>
                  <a:txBody>
                    <a:bodyPr/>
                    <a:lstStyle/>
                    <a:p>
                      <a:pPr algn="ctr">
                        <a:lnSpc>
                          <a:spcPts val="2800"/>
                        </a:lnSpc>
                        <a:defRPr/>
                      </a:pPr>
                      <a:r>
                        <a:rPr lang="en-US" sz="2000">
                          <a:solidFill>
                            <a:srgbClr val="000000"/>
                          </a:solidFill>
                          <a:latin typeface="Montserrat"/>
                        </a:rPr>
                        <a:t>Chest (pec minor affected by weight or growing breasts) and anterior deltoids.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Trapezius, rhomboids, rear deltoids.</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90072">
                <a:tc>
                  <a:txBody>
                    <a:bodyPr/>
                    <a:lstStyle/>
                    <a:p>
                      <a:pPr algn="ctr">
                        <a:lnSpc>
                          <a:spcPts val="2800"/>
                        </a:lnSpc>
                        <a:defRPr/>
                      </a:pPr>
                      <a:r>
                        <a:rPr lang="en-US" sz="2000">
                          <a:solidFill>
                            <a:srgbClr val="000000"/>
                          </a:solidFill>
                          <a:latin typeface="Montserrat"/>
                        </a:rPr>
                        <a:t>Lower back, for example erector spinae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Rectus abdominis.</a:t>
                      </a:r>
                      <a:endParaRPr lang="en-US" sz="1100"/>
                    </a:p>
                    <a:p>
                      <a:pPr algn="ctr">
                        <a:lnSpc>
                          <a:spcPts val="2800"/>
                        </a:lnSpc>
                      </a:pPr>
                      <a:r>
                        <a:rPr lang="en-US" sz="2000">
                          <a:solidFill>
                            <a:srgbClr val="000000"/>
                          </a:solidFill>
                          <a:latin typeface="Montserrat"/>
                        </a:rPr>
                        <a:t>Transversusabdominis.</a:t>
                      </a:r>
                    </a:p>
                    <a:p>
                      <a:pPr algn="ctr">
                        <a:lnSpc>
                          <a:spcPts val="2800"/>
                        </a:lnSpc>
                      </a:pPr>
                      <a:r>
                        <a:rPr lang="en-US" sz="2000">
                          <a:solidFill>
                            <a:srgbClr val="000000"/>
                          </a:solidFill>
                          <a:latin typeface="Montserrat"/>
                        </a:rPr>
                        <a:t>Obliques.</a:t>
                      </a:r>
                    </a:p>
                    <a:p>
                      <a:pPr algn="ctr">
                        <a:lnSpc>
                          <a:spcPts val="2800"/>
                        </a:lnSpc>
                      </a:pPr>
                      <a:r>
                        <a:rPr lang="en-US" sz="2000">
                          <a:solidFill>
                            <a:srgbClr val="000000"/>
                          </a:solidFill>
                          <a:latin typeface="Montserrat"/>
                        </a:rPr>
                        <a:t>Pelvic floor</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0096">
                <a:tc>
                  <a:txBody>
                    <a:bodyPr/>
                    <a:lstStyle/>
                    <a:p>
                      <a:pPr algn="ctr">
                        <a:lnSpc>
                          <a:spcPts val="2800"/>
                        </a:lnSpc>
                        <a:defRPr/>
                      </a:pPr>
                      <a:r>
                        <a:rPr lang="en-US" sz="2000">
                          <a:solidFill>
                            <a:srgbClr val="000000"/>
                          </a:solidFill>
                          <a:latin typeface="Montserrat"/>
                        </a:rPr>
                        <a:t>Hip flexors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Gluteal group and hamstrings.</a:t>
                      </a:r>
                      <a:endParaRPr lang="en-US" sz="1100"/>
                    </a:p>
                    <a:p>
                      <a:pPr algn="ctr">
                        <a:lnSpc>
                          <a:spcPts val="280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Changes to the musculoskeletal system</a:t>
            </a:r>
          </a:p>
        </p:txBody>
      </p:sp>
      <p:pic>
        <p:nvPicPr>
          <p:cNvPr id="8" name="Audio 7">
            <a:hlinkClick r:id="" action="ppaction://media"/>
            <a:extLst>
              <a:ext uri="{FF2B5EF4-FFF2-40B4-BE49-F238E27FC236}">
                <a16:creationId xmlns:a16="http://schemas.microsoft.com/office/drawing/2014/main" id="{9769EE77-B989-4844-DB61-5B0316C103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738"/>
    </mc:Choice>
    <mc:Fallback>
      <p:transition spd="slow" advTm="13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3086100"/>
          <a:ext cx="16230600" cy="668484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5017">
                <a:tc>
                  <a:txBody>
                    <a:bodyPr/>
                    <a:lstStyle/>
                    <a:p>
                      <a:pPr algn="ctr">
                        <a:lnSpc>
                          <a:spcPts val="2800"/>
                        </a:lnSpc>
                        <a:defRPr/>
                      </a:pPr>
                      <a:r>
                        <a:rPr lang="en-US" sz="2000">
                          <a:solidFill>
                            <a:srgbClr val="000000"/>
                          </a:solidFill>
                          <a:latin typeface="Montserrat Extra-Bold"/>
                        </a:rPr>
                        <a:t>Changes to musculoskeletal system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Potential symptoms of these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1620">
                <a:tc>
                  <a:txBody>
                    <a:bodyPr/>
                    <a:lstStyle/>
                    <a:p>
                      <a:pPr algn="ctr">
                        <a:lnSpc>
                          <a:spcPts val="2800"/>
                        </a:lnSpc>
                        <a:defRPr/>
                      </a:pPr>
                      <a:r>
                        <a:rPr lang="en-US" sz="2000">
                          <a:solidFill>
                            <a:srgbClr val="000000"/>
                          </a:solidFill>
                          <a:latin typeface="Montserrat"/>
                        </a:rPr>
                        <a:t>Centre of gravity moves forward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Affects balance and risk of falling increases.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7181">
                <a:tc>
                  <a:txBody>
                    <a:bodyPr/>
                    <a:lstStyle/>
                    <a:p>
                      <a:pPr algn="ctr">
                        <a:lnSpc>
                          <a:spcPts val="2800"/>
                        </a:lnSpc>
                        <a:defRPr/>
                      </a:pPr>
                      <a:r>
                        <a:rPr lang="en-US" sz="2000">
                          <a:solidFill>
                            <a:srgbClr val="000000"/>
                          </a:solidFill>
                          <a:latin typeface="Montserrat"/>
                        </a:rPr>
                        <a:t>Growing uterus.</a:t>
                      </a:r>
                      <a:endParaRPr lang="en-US" sz="1100"/>
                    </a:p>
                    <a:p>
                      <a:pPr algn="ctr">
                        <a:lnSpc>
                          <a:spcPts val="2800"/>
                        </a:lnSpc>
                      </a:pPr>
                      <a:r>
                        <a:rPr lang="en-US" sz="2000">
                          <a:solidFill>
                            <a:srgbClr val="000000"/>
                          </a:solidFill>
                          <a:latin typeface="Montserrat"/>
                        </a:rPr>
                        <a:t>Potential for uterus to put pressure on the vena cava in a lying supine or semi-supine or half reclined position.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Weakening of the abdominals and potential for diastasis recti pelvic girdle pain and back pain; affects ability to exercise in a lying prone or supine position. Sometimes the baby can lie on the sciatic nerve causing sciatic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2736">
                <a:tc>
                  <a:txBody>
                    <a:bodyPr/>
                    <a:lstStyle/>
                    <a:p>
                      <a:pPr algn="ctr">
                        <a:lnSpc>
                          <a:spcPts val="2800"/>
                        </a:lnSpc>
                        <a:defRPr/>
                      </a:pPr>
                      <a:r>
                        <a:rPr lang="en-US" sz="2000">
                          <a:solidFill>
                            <a:srgbClr val="000000"/>
                          </a:solidFill>
                          <a:latin typeface="Montserrat"/>
                        </a:rPr>
                        <a:t>Weakening of the pelvic floor muscles.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Frequent need to urinate due to pressure on pelvic floor muscles. Can cause haemorrhoids, stress incontinence or prolapse.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8291">
                <a:tc>
                  <a:txBody>
                    <a:bodyPr/>
                    <a:lstStyle/>
                    <a:p>
                      <a:pPr algn="ctr">
                        <a:lnSpc>
                          <a:spcPts val="2800"/>
                        </a:lnSpc>
                        <a:defRPr/>
                      </a:pPr>
                      <a:r>
                        <a:rPr lang="en-US" sz="2000">
                          <a:solidFill>
                            <a:srgbClr val="000000"/>
                          </a:solidFill>
                          <a:latin typeface="Montserrat"/>
                        </a:rPr>
                        <a:t>Hyperkyphosis.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Rounding of the shoulders, head position moves forward, neck pain.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Changes to the musculoskeletal system</a:t>
            </a:r>
          </a:p>
        </p:txBody>
      </p:sp>
      <p:pic>
        <p:nvPicPr>
          <p:cNvPr id="7" name="Audio 6">
            <a:hlinkClick r:id="" action="ppaction://media"/>
            <a:extLst>
              <a:ext uri="{FF2B5EF4-FFF2-40B4-BE49-F238E27FC236}">
                <a16:creationId xmlns:a16="http://schemas.microsoft.com/office/drawing/2014/main" id="{DE2F50C2-9E97-A6A2-03A5-3962D6CB5A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256"/>
    </mc:Choice>
    <mc:Fallback>
      <p:transition spd="slow" advTm="16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4294119"/>
          <a:ext cx="16230600" cy="3636844"/>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9965">
                <a:tc>
                  <a:txBody>
                    <a:bodyPr/>
                    <a:lstStyle/>
                    <a:p>
                      <a:pPr algn="ctr">
                        <a:lnSpc>
                          <a:spcPts val="2800"/>
                        </a:lnSpc>
                        <a:defRPr/>
                      </a:pPr>
                      <a:r>
                        <a:rPr lang="en-US" sz="2000">
                          <a:solidFill>
                            <a:srgbClr val="000000"/>
                          </a:solidFill>
                          <a:latin typeface="Montserrat Extra-Bold"/>
                        </a:rPr>
                        <a:t>Changes to musculoskeletal system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Potential symptoms of these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744">
                <a:tc>
                  <a:txBody>
                    <a:bodyPr/>
                    <a:lstStyle/>
                    <a:p>
                      <a:pPr algn="ctr">
                        <a:lnSpc>
                          <a:spcPts val="2800"/>
                        </a:lnSpc>
                        <a:defRPr/>
                      </a:pPr>
                      <a:r>
                        <a:rPr lang="en-US" sz="2000">
                          <a:solidFill>
                            <a:srgbClr val="000000"/>
                          </a:solidFill>
                          <a:latin typeface="Montserrat"/>
                        </a:rPr>
                        <a:t>Hyperlordosis.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Back pain and pelvic pain.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0135">
                <a:tc>
                  <a:txBody>
                    <a:bodyPr/>
                    <a:lstStyle/>
                    <a:p>
                      <a:pPr algn="ctr">
                        <a:lnSpc>
                          <a:spcPts val="2800"/>
                        </a:lnSpc>
                        <a:defRPr/>
                      </a:pPr>
                      <a:r>
                        <a:rPr lang="en-US" sz="2000">
                          <a:solidFill>
                            <a:srgbClr val="000000"/>
                          </a:solidFill>
                          <a:latin typeface="Montserrat"/>
                        </a:rPr>
                        <a:t>Loosening of ligaments due to relaxin.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Joints become more unstable, range of movement increases, risk of injury, risk of pubis symphysis dysfunction and pelvic pain (PGP).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Changes to the musculoskeletal system</a:t>
            </a:r>
          </a:p>
        </p:txBody>
      </p:sp>
      <p:pic>
        <p:nvPicPr>
          <p:cNvPr id="7" name="Audio 6">
            <a:hlinkClick r:id="" action="ppaction://media"/>
            <a:extLst>
              <a:ext uri="{FF2B5EF4-FFF2-40B4-BE49-F238E27FC236}">
                <a16:creationId xmlns:a16="http://schemas.microsoft.com/office/drawing/2014/main" id="{38ACD19F-3E2C-E2AD-D2B8-D9CC63A3F1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010"/>
    </mc:Choice>
    <mc:Fallback>
      <p:transition spd="slow" advTm="6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2924440" y="2858969"/>
            <a:ext cx="12439121" cy="4569062"/>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Diastasis recti</a:t>
            </a:r>
          </a:p>
        </p:txBody>
      </p:sp>
      <p:pic>
        <p:nvPicPr>
          <p:cNvPr id="7" name="Audio 6">
            <a:hlinkClick r:id="" action="ppaction://media"/>
            <a:extLst>
              <a:ext uri="{FF2B5EF4-FFF2-40B4-BE49-F238E27FC236}">
                <a16:creationId xmlns:a16="http://schemas.microsoft.com/office/drawing/2014/main" id="{31111354-99B5-52B1-E32A-850718FB38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877"/>
    </mc:Choice>
    <mc:Fallback>
      <p:transition spd="slow" advTm="7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10536192" y="2210973"/>
            <a:ext cx="5278607" cy="7047327"/>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Pelvic floor muscles</a:t>
            </a:r>
          </a:p>
        </p:txBody>
      </p:sp>
      <p:sp>
        <p:nvSpPr>
          <p:cNvPr id="7" name="TextBox 7"/>
          <p:cNvSpPr txBox="1"/>
          <p:nvPr/>
        </p:nvSpPr>
        <p:spPr>
          <a:xfrm>
            <a:off x="1028700" y="2915534"/>
            <a:ext cx="9318457" cy="2823845"/>
          </a:xfrm>
          <a:prstGeom prst="rect">
            <a:avLst/>
          </a:prstGeom>
        </p:spPr>
        <p:txBody>
          <a:bodyPr lIns="0" tIns="0" rIns="0" bIns="0" rtlCol="0" anchor="t">
            <a:spAutoFit/>
          </a:bodyPr>
          <a:lstStyle/>
          <a:p>
            <a:pPr algn="ctr">
              <a:lnSpc>
                <a:spcPts val="2799"/>
              </a:lnSpc>
            </a:pPr>
            <a:r>
              <a:rPr lang="en-US" sz="2799">
                <a:solidFill>
                  <a:srgbClr val="19598D"/>
                </a:solidFill>
                <a:latin typeface="Montserrat Extra-Bold"/>
              </a:rPr>
              <a:t>Act as a cradle to support the bowel, bladder, uterus and other pelvic organs. . Help the baby to be born. Assist is defecation and urination</a:t>
            </a:r>
          </a:p>
          <a:p>
            <a:pPr algn="ctr">
              <a:lnSpc>
                <a:spcPts val="2799"/>
              </a:lnSpc>
            </a:pPr>
            <a:endParaRPr lang="en-US" sz="2799">
              <a:solidFill>
                <a:srgbClr val="19598D"/>
              </a:solidFill>
              <a:latin typeface="Montserrat Extra-Bold"/>
            </a:endParaRPr>
          </a:p>
          <a:p>
            <a:pPr algn="ctr">
              <a:lnSpc>
                <a:spcPts val="2799"/>
              </a:lnSpc>
            </a:pPr>
            <a:endParaRPr lang="en-US" sz="2799">
              <a:solidFill>
                <a:srgbClr val="19598D"/>
              </a:solidFill>
              <a:latin typeface="Montserrat Extra-Bold"/>
            </a:endParaRPr>
          </a:p>
          <a:p>
            <a:pPr algn="ctr">
              <a:lnSpc>
                <a:spcPts val="2799"/>
              </a:lnSpc>
            </a:pPr>
            <a:r>
              <a:rPr lang="en-US" sz="2799">
                <a:solidFill>
                  <a:srgbClr val="19598D"/>
                </a:solidFill>
                <a:latin typeface="Montserrat Extra-Bold"/>
              </a:rPr>
              <a:t>Consist of both type 1 (slow twitch) and type 2 (fast twitch) muscle fibres.</a:t>
            </a:r>
          </a:p>
          <a:p>
            <a:pPr algn="ctr">
              <a:lnSpc>
                <a:spcPts val="2799"/>
              </a:lnSpc>
              <a:spcBef>
                <a:spcPct val="0"/>
              </a:spcBef>
            </a:pPr>
            <a:endParaRPr lang="en-US" sz="2799">
              <a:solidFill>
                <a:srgbClr val="19598D"/>
              </a:solidFill>
              <a:latin typeface="Montserrat Extra-Bold"/>
            </a:endParaRPr>
          </a:p>
        </p:txBody>
      </p:sp>
      <p:pic>
        <p:nvPicPr>
          <p:cNvPr id="8" name="Audio 7">
            <a:hlinkClick r:id="" action="ppaction://media"/>
            <a:extLst>
              <a:ext uri="{FF2B5EF4-FFF2-40B4-BE49-F238E27FC236}">
                <a16:creationId xmlns:a16="http://schemas.microsoft.com/office/drawing/2014/main" id="{E95C77F7-A789-C43D-13A6-C7802FBB4E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30"/>
    </mc:Choice>
    <mc:Fallback>
      <p:transition spd="slow" advTm="2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3086100"/>
          <a:ext cx="16230600" cy="5981699"/>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5708">
                <a:tc>
                  <a:txBody>
                    <a:bodyPr/>
                    <a:lstStyle/>
                    <a:p>
                      <a:pPr algn="ctr">
                        <a:lnSpc>
                          <a:spcPts val="2800"/>
                        </a:lnSpc>
                        <a:defRPr/>
                      </a:pPr>
                      <a:r>
                        <a:rPr lang="en-US" sz="2000">
                          <a:solidFill>
                            <a:srgbClr val="000000"/>
                          </a:solidFill>
                          <a:latin typeface="Montserrat Extra-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9085">
                <a:tc>
                  <a:txBody>
                    <a:bodyPr/>
                    <a:lstStyle/>
                    <a:p>
                      <a:pPr algn="ctr">
                        <a:lnSpc>
                          <a:spcPts val="2800"/>
                        </a:lnSpc>
                        <a:defRPr/>
                      </a:pPr>
                      <a:r>
                        <a:rPr lang="en-US" sz="2000">
                          <a:solidFill>
                            <a:srgbClr val="000000"/>
                          </a:solidFill>
                          <a:latin typeface="Montserrat"/>
                        </a:rPr>
                        <a:t>Centre of gravity shifts forward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Select more stable exercise positions in the second and third trimesters.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8453">
                <a:tc>
                  <a:txBody>
                    <a:bodyPr/>
                    <a:lstStyle/>
                    <a:p>
                      <a:pPr algn="ctr">
                        <a:lnSpc>
                          <a:spcPts val="2800"/>
                        </a:lnSpc>
                        <a:defRPr/>
                      </a:pPr>
                      <a:r>
                        <a:rPr lang="en-US" sz="2000">
                          <a:solidFill>
                            <a:srgbClr val="000000"/>
                          </a:solidFill>
                          <a:latin typeface="Montserrat"/>
                        </a:rPr>
                        <a:t>Growing uterus.</a:t>
                      </a:r>
                      <a:endParaRPr lang="en-US" sz="1100"/>
                    </a:p>
                    <a:p>
                      <a:pPr algn="ctr">
                        <a:lnSpc>
                          <a:spcPts val="2800"/>
                        </a:lnSpc>
                      </a:pPr>
                      <a:r>
                        <a:rPr lang="en-US" sz="2000">
                          <a:solidFill>
                            <a:srgbClr val="000000"/>
                          </a:solidFill>
                          <a:latin typeface="Montserrat"/>
                        </a:rPr>
                        <a:t>Potential for uterus to put pressure on the vena cava in a lying supine position.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Avoid lying supine and semi-supine exercises after the first trimester. Use upright, seated or standing exercises instead.</a:t>
                      </a:r>
                      <a:endParaRPr lang="en-US" sz="1100"/>
                    </a:p>
                    <a:p>
                      <a:pPr algn="ctr">
                        <a:lnSpc>
                          <a:spcPts val="2800"/>
                        </a:lnSpc>
                      </a:pPr>
                      <a:r>
                        <a:rPr lang="en-US" sz="2000">
                          <a:solidFill>
                            <a:srgbClr val="000000"/>
                          </a:solidFill>
                          <a:latin typeface="Montserrat"/>
                        </a:rPr>
                        <a:t>Avoid lying prone positions once they become uncomfortable.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8453">
                <a:tc>
                  <a:txBody>
                    <a:bodyPr/>
                    <a:lstStyle/>
                    <a:p>
                      <a:pPr algn="ctr">
                        <a:lnSpc>
                          <a:spcPts val="2800"/>
                        </a:lnSpc>
                        <a:defRPr/>
                      </a:pPr>
                      <a:r>
                        <a:rPr lang="en-US" sz="2000">
                          <a:solidFill>
                            <a:srgbClr val="000000"/>
                          </a:solidFill>
                          <a:latin typeface="Montserrat"/>
                        </a:rPr>
                        <a:t>Weakening of the pelvic floor muscles.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Instruct pelvic floor exercises and encourage them to be performed daily. These are stopped in third trimester once the baby gets deeper in the pelvis and the woman can no longer feel her PF.</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7" name="Audio 6">
            <a:hlinkClick r:id="" action="ppaction://media"/>
            <a:extLst>
              <a:ext uri="{FF2B5EF4-FFF2-40B4-BE49-F238E27FC236}">
                <a16:creationId xmlns:a16="http://schemas.microsoft.com/office/drawing/2014/main" id="{D7CD1B0D-2787-3D05-AF08-ED89DCAE07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757"/>
    </mc:Choice>
    <mc:Fallback>
      <p:transition spd="slow" advTm="13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3086100"/>
          <a:ext cx="16230600" cy="7038976"/>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4722">
                <a:tc>
                  <a:txBody>
                    <a:bodyPr/>
                    <a:lstStyle/>
                    <a:p>
                      <a:pPr algn="ctr">
                        <a:lnSpc>
                          <a:spcPts val="2800"/>
                        </a:lnSpc>
                        <a:defRPr/>
                      </a:pPr>
                      <a:r>
                        <a:rPr lang="en-US" sz="2000">
                          <a:solidFill>
                            <a:srgbClr val="000000"/>
                          </a:solidFill>
                          <a:latin typeface="Montserrat Extra-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6637">
                <a:tc>
                  <a:txBody>
                    <a:bodyPr/>
                    <a:lstStyle/>
                    <a:p>
                      <a:pPr algn="ctr">
                        <a:lnSpc>
                          <a:spcPts val="2800"/>
                        </a:lnSpc>
                        <a:defRPr/>
                      </a:pPr>
                      <a:r>
                        <a:rPr lang="en-US" sz="2000">
                          <a:solidFill>
                            <a:srgbClr val="000000"/>
                          </a:solidFill>
                          <a:latin typeface="Montserrat"/>
                        </a:rPr>
                        <a:t>Hyperkyphosis.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Select exercises that strengthen the mid trapezius, rhomboids spinal extensors and rear deltoids. Maintain flexibility of the pectorals and anterior deltoids. Maintain good upper body alignment and stability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40980">
                <a:tc>
                  <a:txBody>
                    <a:bodyPr/>
                    <a:lstStyle/>
                    <a:p>
                      <a:pPr algn="ctr">
                        <a:lnSpc>
                          <a:spcPts val="2800"/>
                        </a:lnSpc>
                        <a:defRPr/>
                      </a:pPr>
                      <a:r>
                        <a:rPr lang="en-US" sz="2000">
                          <a:solidFill>
                            <a:srgbClr val="000000"/>
                          </a:solidFill>
                          <a:latin typeface="Montserrat"/>
                        </a:rPr>
                        <a:t>Hyperlordosis.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Select exercises that strengthen the abdominals, obliques and gluteal group. Avoid spinal flexion against gravity and uncontrolled rotation of the spine to prevent further weakening of the abdominals. Stretch the lower back and hamstrings.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6637">
                <a:tc>
                  <a:txBody>
                    <a:bodyPr/>
                    <a:lstStyle/>
                    <a:p>
                      <a:pPr algn="ctr">
                        <a:lnSpc>
                          <a:spcPts val="2800"/>
                        </a:lnSpc>
                        <a:defRPr/>
                      </a:pPr>
                      <a:r>
                        <a:rPr lang="en-US" sz="2000">
                          <a:solidFill>
                            <a:srgbClr val="000000"/>
                          </a:solidFill>
                          <a:latin typeface="Montserrat"/>
                        </a:rPr>
                        <a:t>Loosening of ligaments due to relaxin.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Joints are unstable so avoid high-impact and heavy overhead exercises that put pressure on the musculoskeletal system. Monitor range of movement, hip swing and posture carefully; avoid overstretching.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7" name="Audio 6">
            <a:hlinkClick r:id="" action="ppaction://media"/>
            <a:extLst>
              <a:ext uri="{FF2B5EF4-FFF2-40B4-BE49-F238E27FC236}">
                <a16:creationId xmlns:a16="http://schemas.microsoft.com/office/drawing/2014/main" id="{8D3931BD-E104-F857-1E41-973F3A4861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765"/>
    </mc:Choice>
    <mc:Fallback>
      <p:transition spd="slow" advTm="16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2289811" y="2810510"/>
            <a:ext cx="13708378" cy="6802783"/>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Metabolic and hormonal systems</a:t>
            </a:r>
          </a:p>
        </p:txBody>
      </p:sp>
      <p:pic>
        <p:nvPicPr>
          <p:cNvPr id="7" name="Audio 6">
            <a:hlinkClick r:id="" action="ppaction://media"/>
            <a:extLst>
              <a:ext uri="{FF2B5EF4-FFF2-40B4-BE49-F238E27FC236}">
                <a16:creationId xmlns:a16="http://schemas.microsoft.com/office/drawing/2014/main" id="{564206D2-0A81-20D8-EB45-89DD39F9E9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76"/>
    </mc:Choice>
    <mc:Fallback>
      <p:transition spd="slow" advTm="1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2218205"/>
          <a:ext cx="7315200" cy="5895975"/>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1179195">
                <a:tc>
                  <a:txBody>
                    <a:bodyPr/>
                    <a:lstStyle/>
                    <a:p>
                      <a:pPr algn="ctr">
                        <a:lnSpc>
                          <a:spcPts val="2800"/>
                        </a:lnSpc>
                        <a:defRPr/>
                      </a:pPr>
                      <a:r>
                        <a:rPr lang="en-US" sz="2000">
                          <a:solidFill>
                            <a:srgbClr val="000000"/>
                          </a:solidFill>
                          <a:latin typeface="Montserrat Extra-Bold Bold"/>
                        </a:rPr>
                        <a:t>Development of the uterus.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Relax all smooth muscle tissue.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9195">
                <a:tc>
                  <a:txBody>
                    <a:bodyPr/>
                    <a:lstStyle/>
                    <a:p>
                      <a:pPr algn="ctr">
                        <a:lnSpc>
                          <a:spcPts val="2800"/>
                        </a:lnSpc>
                        <a:defRPr/>
                      </a:pPr>
                      <a:r>
                        <a:rPr lang="en-US" sz="2000">
                          <a:solidFill>
                            <a:srgbClr val="000000"/>
                          </a:solidFill>
                          <a:latin typeface="Montserrat Extra-Bold"/>
                        </a:rPr>
                        <a:t>Development of the foetus.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a:rPr>
                        <a:t>Allow blood vessels and airways to dilate.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9195">
                <a:tc>
                  <a:txBody>
                    <a:bodyPr/>
                    <a:lstStyle/>
                    <a:p>
                      <a:pPr algn="ctr">
                        <a:lnSpc>
                          <a:spcPts val="2800"/>
                        </a:lnSpc>
                        <a:defRPr/>
                      </a:pPr>
                      <a:r>
                        <a:rPr lang="en-US" sz="2000">
                          <a:solidFill>
                            <a:srgbClr val="000000"/>
                          </a:solidFill>
                          <a:latin typeface="Montserrat Extra-Bold"/>
                        </a:rPr>
                        <a:t>Development of the placenta.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a:rPr>
                        <a:t>Milk duct development.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9195">
                <a:tc>
                  <a:txBody>
                    <a:bodyPr/>
                    <a:lstStyle/>
                    <a:p>
                      <a:pPr algn="ctr">
                        <a:lnSpc>
                          <a:spcPts val="2800"/>
                        </a:lnSpc>
                        <a:defRPr/>
                      </a:pPr>
                      <a:r>
                        <a:rPr lang="en-US" sz="2000">
                          <a:solidFill>
                            <a:srgbClr val="000000"/>
                          </a:solidFill>
                          <a:latin typeface="Montserrat Extra-Bold"/>
                        </a:rPr>
                        <a:t>Growth of maternal breast tissue.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a:rPr>
                        <a:t>Prevent premature lactation.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9195">
                <a:tc>
                  <a:txBody>
                    <a:bodyPr/>
                    <a:lstStyle/>
                    <a:p>
                      <a:pPr algn="ctr">
                        <a:lnSpc>
                          <a:spcPts val="2800"/>
                        </a:lnSpc>
                        <a:defRPr/>
                      </a:pPr>
                      <a:r>
                        <a:rPr lang="en-US" sz="2000">
                          <a:solidFill>
                            <a:srgbClr val="000000"/>
                          </a:solidFill>
                          <a:latin typeface="Montserrat Extra-Bold"/>
                        </a:rPr>
                        <a:t>Strengthen the wall of the uterus.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6"/>
          <p:cNvPicPr>
            <a:picLocks noChangeAspect="1"/>
          </p:cNvPicPr>
          <p:nvPr/>
        </p:nvPicPr>
        <p:blipFill>
          <a:blip r:embed="rId7"/>
          <a:srcRect/>
          <a:stretch>
            <a:fillRect/>
          </a:stretch>
        </p:blipFill>
        <p:spPr>
          <a:xfrm>
            <a:off x="10211263" y="2218205"/>
            <a:ext cx="3925210" cy="5895975"/>
          </a:xfrm>
          <a:prstGeom prst="rect">
            <a:avLst/>
          </a:prstGeom>
        </p:spPr>
      </p:pic>
      <p:sp>
        <p:nvSpPr>
          <p:cNvPr id="7" name="TextBox 7"/>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Progesterone and oestrogen</a:t>
            </a:r>
          </a:p>
        </p:txBody>
      </p:sp>
      <p:pic>
        <p:nvPicPr>
          <p:cNvPr id="8" name="Audio 7">
            <a:hlinkClick r:id="" action="ppaction://media"/>
            <a:extLst>
              <a:ext uri="{FF2B5EF4-FFF2-40B4-BE49-F238E27FC236}">
                <a16:creationId xmlns:a16="http://schemas.microsoft.com/office/drawing/2014/main" id="{773CEBB0-B690-1979-2658-9796EDC1C8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021"/>
    </mc:Choice>
    <mc:Fallback>
      <p:transition spd="slow" advTm="3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11439575" y="5311953"/>
            <a:ext cx="5188902" cy="3463173"/>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Relaxin</a:t>
            </a:r>
          </a:p>
        </p:txBody>
      </p:sp>
      <p:sp>
        <p:nvSpPr>
          <p:cNvPr id="7" name="TextBox 7"/>
          <p:cNvSpPr txBox="1"/>
          <p:nvPr/>
        </p:nvSpPr>
        <p:spPr>
          <a:xfrm>
            <a:off x="1028700" y="2497282"/>
            <a:ext cx="9806246" cy="3176270"/>
          </a:xfrm>
          <a:prstGeom prst="rect">
            <a:avLst/>
          </a:prstGeom>
        </p:spPr>
        <p:txBody>
          <a:bodyPr lIns="0" tIns="0" rIns="0" bIns="0" rtlCol="0" anchor="t">
            <a:spAutoFit/>
          </a:bodyPr>
          <a:lstStyle/>
          <a:p>
            <a:pPr>
              <a:lnSpc>
                <a:spcPts val="2799"/>
              </a:lnSpc>
            </a:pPr>
            <a:r>
              <a:rPr lang="en-US" sz="2799">
                <a:solidFill>
                  <a:srgbClr val="19598D"/>
                </a:solidFill>
                <a:latin typeface="Montserrat"/>
              </a:rPr>
              <a:t>Relaxin loosens ligaments to allow for the following:</a:t>
            </a:r>
          </a:p>
          <a:p>
            <a:pPr>
              <a:lnSpc>
                <a:spcPts val="2799"/>
              </a:lnSpc>
            </a:pPr>
            <a:endParaRPr lang="en-US" sz="2799">
              <a:solidFill>
                <a:srgbClr val="19598D"/>
              </a:solidFill>
              <a:latin typeface="Montserrat"/>
            </a:endParaRPr>
          </a:p>
          <a:p>
            <a:pPr marL="604516" lvl="1" indent="-302258">
              <a:lnSpc>
                <a:spcPts val="2799"/>
              </a:lnSpc>
              <a:buFont typeface="Arial"/>
              <a:buChar char="•"/>
            </a:pPr>
            <a:r>
              <a:rPr lang="en-US" sz="2799">
                <a:solidFill>
                  <a:srgbClr val="19598D"/>
                </a:solidFill>
                <a:latin typeface="Montserrat"/>
              </a:rPr>
              <a:t>The pelvic floor to open up for childbirth.</a:t>
            </a:r>
          </a:p>
          <a:p>
            <a:pPr marL="604516" lvl="1" indent="-302258">
              <a:lnSpc>
                <a:spcPts val="2799"/>
              </a:lnSpc>
              <a:buFont typeface="Arial"/>
              <a:buChar char="•"/>
            </a:pPr>
            <a:r>
              <a:rPr lang="en-US" sz="2799">
                <a:solidFill>
                  <a:srgbClr val="19598D"/>
                </a:solidFill>
                <a:latin typeface="Montserrat"/>
              </a:rPr>
              <a:t>The ribcage to expand as a result of the growth of the uterus.</a:t>
            </a:r>
          </a:p>
          <a:p>
            <a:pPr>
              <a:lnSpc>
                <a:spcPts val="2799"/>
              </a:lnSpc>
            </a:pPr>
            <a:endParaRPr lang="en-US" sz="2799">
              <a:solidFill>
                <a:srgbClr val="19598D"/>
              </a:solidFill>
              <a:latin typeface="Montserrat"/>
            </a:endParaRPr>
          </a:p>
          <a:p>
            <a:pPr>
              <a:lnSpc>
                <a:spcPts val="2799"/>
              </a:lnSpc>
              <a:spcBef>
                <a:spcPct val="0"/>
              </a:spcBef>
            </a:pPr>
            <a:r>
              <a:rPr lang="en-US" sz="2799">
                <a:solidFill>
                  <a:srgbClr val="19598D"/>
                </a:solidFill>
                <a:latin typeface="Montserrat"/>
              </a:rPr>
              <a:t>However relaxin is not isolated to these areas, it loosens ALL ligaments and soft tissue and creates instability in the whole skeletal system.</a:t>
            </a:r>
          </a:p>
        </p:txBody>
      </p:sp>
      <p:pic>
        <p:nvPicPr>
          <p:cNvPr id="8" name="Audio 7">
            <a:hlinkClick r:id="" action="ppaction://media"/>
            <a:extLst>
              <a:ext uri="{FF2B5EF4-FFF2-40B4-BE49-F238E27FC236}">
                <a16:creationId xmlns:a16="http://schemas.microsoft.com/office/drawing/2014/main" id="{BFF49850-D860-3D26-DA8D-31D6428D1A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17"/>
    </mc:Choice>
    <mc:Fallback>
      <p:transition spd="slow" advTm="3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9254645"/>
          </a:xfrm>
          <a:prstGeom prst="rect">
            <a:avLst/>
          </a:prstGeom>
          <a:solidFill>
            <a:srgbClr val="19598D"/>
          </a:solidFill>
        </p:spPr>
      </p:sp>
      <p:sp>
        <p:nvSpPr>
          <p:cNvPr id="3" name="AutoShape 3"/>
          <p:cNvSpPr/>
          <p:nvPr/>
        </p:nvSpPr>
        <p:spPr>
          <a:xfrm>
            <a:off x="5249039" y="4012999"/>
            <a:ext cx="8035017" cy="2268368"/>
          </a:xfrm>
          <a:prstGeom prst="rect">
            <a:avLst/>
          </a:prstGeom>
          <a:solidFill>
            <a:srgbClr val="000000">
              <a:alpha val="33725"/>
            </a:srgbClr>
          </a:solidFill>
        </p:spPr>
      </p:sp>
      <p:sp>
        <p:nvSpPr>
          <p:cNvPr id="4" name="AutoShape 4"/>
          <p:cNvSpPr/>
          <p:nvPr/>
        </p:nvSpPr>
        <p:spPr>
          <a:xfrm>
            <a:off x="5249039" y="4023941"/>
            <a:ext cx="8035017" cy="2257426"/>
          </a:xfrm>
          <a:prstGeom prst="rect">
            <a:avLst/>
          </a:prstGeom>
          <a:solidFill>
            <a:srgbClr val="FFFFFF"/>
          </a:solidFill>
        </p:spPr>
      </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7677" y="923192"/>
            <a:ext cx="844062" cy="211015"/>
          </a:xfrm>
          <a:prstGeom prst="rect">
            <a:avLst/>
          </a:prstGeom>
        </p:spPr>
      </p:pic>
      <p:pic>
        <p:nvPicPr>
          <p:cNvPr id="6" name="Picture 6"/>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8700" y="923192"/>
            <a:ext cx="844062" cy="211015"/>
          </a:xfrm>
          <a:prstGeom prst="rect">
            <a:avLst/>
          </a:prstGeom>
        </p:spPr>
      </p:pic>
      <p:sp>
        <p:nvSpPr>
          <p:cNvPr id="7" name="AutoShape 7"/>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8" name="AutoShape 8"/>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9" name="AutoShape 9"/>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6"/>
          <a:srcRect/>
          <a:stretch>
            <a:fillRect/>
          </a:stretch>
        </p:blipFill>
        <p:spPr>
          <a:xfrm>
            <a:off x="15407871" y="7106969"/>
            <a:ext cx="1939613" cy="2017981"/>
          </a:xfrm>
          <a:prstGeom prst="rect">
            <a:avLst/>
          </a:prstGeom>
        </p:spPr>
      </p:pic>
      <p:sp>
        <p:nvSpPr>
          <p:cNvPr id="11" name="TextBox 11"/>
          <p:cNvSpPr txBox="1"/>
          <p:nvPr/>
        </p:nvSpPr>
        <p:spPr>
          <a:xfrm>
            <a:off x="5126492" y="1181100"/>
            <a:ext cx="8035017" cy="2719070"/>
          </a:xfrm>
          <a:prstGeom prst="rect">
            <a:avLst/>
          </a:prstGeom>
        </p:spPr>
        <p:txBody>
          <a:bodyPr lIns="0" tIns="0" rIns="0" bIns="0" rtlCol="0" anchor="t">
            <a:spAutoFit/>
          </a:bodyPr>
          <a:lstStyle/>
          <a:p>
            <a:pPr algn="ctr">
              <a:lnSpc>
                <a:spcPts val="8000"/>
              </a:lnSpc>
            </a:pPr>
            <a:r>
              <a:rPr lang="en-US" sz="8000">
                <a:solidFill>
                  <a:srgbClr val="FFFFFF"/>
                </a:solidFill>
                <a:latin typeface="Montserrat Extra-Bold"/>
              </a:rPr>
              <a:t>Stages of Pregnancy</a:t>
            </a:r>
          </a:p>
          <a:p>
            <a:pPr algn="ctr">
              <a:lnSpc>
                <a:spcPts val="2000"/>
              </a:lnSpc>
            </a:pPr>
            <a:endParaRPr lang="en-US" sz="8000">
              <a:solidFill>
                <a:srgbClr val="FFFFFF"/>
              </a:solidFill>
              <a:latin typeface="Montserrat Extra-Bold"/>
            </a:endParaRPr>
          </a:p>
          <a:p>
            <a:pPr algn="ctr">
              <a:lnSpc>
                <a:spcPts val="3600"/>
              </a:lnSpc>
              <a:spcBef>
                <a:spcPct val="0"/>
              </a:spcBef>
            </a:pPr>
            <a:r>
              <a:rPr lang="en-US" sz="3600">
                <a:solidFill>
                  <a:srgbClr val="FFFFFF"/>
                </a:solidFill>
                <a:latin typeface="Montserrat Extra-Bold Italics"/>
              </a:rPr>
              <a:t>Thought storm</a:t>
            </a:r>
          </a:p>
        </p:txBody>
      </p:sp>
      <p:sp>
        <p:nvSpPr>
          <p:cNvPr id="12" name="TextBox 12"/>
          <p:cNvSpPr txBox="1"/>
          <p:nvPr/>
        </p:nvSpPr>
        <p:spPr>
          <a:xfrm>
            <a:off x="5249039" y="3947741"/>
            <a:ext cx="8035017" cy="2333626"/>
          </a:xfrm>
          <a:prstGeom prst="rect">
            <a:avLst/>
          </a:prstGeom>
        </p:spPr>
        <p:txBody>
          <a:bodyPr lIns="0" tIns="0" rIns="0" bIns="0" rtlCol="0" anchor="t">
            <a:spAutoFit/>
          </a:bodyPr>
          <a:lstStyle/>
          <a:p>
            <a:pPr algn="ctr">
              <a:lnSpc>
                <a:spcPts val="6299"/>
              </a:lnSpc>
            </a:pPr>
            <a:r>
              <a:rPr lang="en-US" sz="4499">
                <a:solidFill>
                  <a:srgbClr val="19598D"/>
                </a:solidFill>
                <a:latin typeface="Montserrat Semi-Bold"/>
              </a:rPr>
              <a:t>Can you state the duration of the three trimesters in weeks?</a:t>
            </a:r>
          </a:p>
        </p:txBody>
      </p:sp>
      <p:pic>
        <p:nvPicPr>
          <p:cNvPr id="15" name="Audio 14">
            <a:hlinkClick r:id="" action="ppaction://media"/>
            <a:extLst>
              <a:ext uri="{FF2B5EF4-FFF2-40B4-BE49-F238E27FC236}">
                <a16:creationId xmlns:a16="http://schemas.microsoft.com/office/drawing/2014/main" id="{A2A5A29D-3816-F574-7921-D36919BEC9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11104563" y="2810510"/>
            <a:ext cx="6154737" cy="5784096"/>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Insulin and gestational diabetes</a:t>
            </a:r>
          </a:p>
        </p:txBody>
      </p:sp>
      <p:sp>
        <p:nvSpPr>
          <p:cNvPr id="7" name="TextBox 7"/>
          <p:cNvSpPr txBox="1"/>
          <p:nvPr/>
        </p:nvSpPr>
        <p:spPr>
          <a:xfrm>
            <a:off x="1028700" y="3322837"/>
            <a:ext cx="9806246" cy="4585970"/>
          </a:xfrm>
          <a:prstGeom prst="rect">
            <a:avLst/>
          </a:prstGeom>
        </p:spPr>
        <p:txBody>
          <a:bodyPr lIns="0" tIns="0" rIns="0" bIns="0" rtlCol="0" anchor="t">
            <a:spAutoFit/>
          </a:bodyPr>
          <a:lstStyle/>
          <a:p>
            <a:pPr marL="604516" lvl="1" indent="-302258">
              <a:lnSpc>
                <a:spcPts val="2799"/>
              </a:lnSpc>
              <a:buFont typeface="Arial"/>
              <a:buChar char="•"/>
            </a:pPr>
            <a:r>
              <a:rPr lang="en-US" sz="2799">
                <a:solidFill>
                  <a:srgbClr val="19598D"/>
                </a:solidFill>
                <a:latin typeface="Montserrat"/>
              </a:rPr>
              <a:t>Insulin resistance increases in pregnancy.</a:t>
            </a:r>
          </a:p>
          <a:p>
            <a:pPr>
              <a:lnSpc>
                <a:spcPts val="2799"/>
              </a:lnSpc>
            </a:pPr>
            <a:endParaRPr lang="en-US" sz="2799">
              <a:solidFill>
                <a:srgbClr val="19598D"/>
              </a:solidFill>
              <a:latin typeface="Montserrat"/>
            </a:endParaRPr>
          </a:p>
          <a:p>
            <a:pPr marL="604516" lvl="1" indent="-302258">
              <a:lnSpc>
                <a:spcPts val="2799"/>
              </a:lnSpc>
              <a:buFont typeface="Arial"/>
              <a:buChar char="•"/>
            </a:pPr>
            <a:r>
              <a:rPr lang="en-US" sz="2799">
                <a:solidFill>
                  <a:srgbClr val="19598D"/>
                </a:solidFill>
                <a:latin typeface="Montserrat"/>
              </a:rPr>
              <a:t>Glucose circulates in the blood for longer to supply the placenta and the baby with energy.</a:t>
            </a:r>
          </a:p>
          <a:p>
            <a:pPr>
              <a:lnSpc>
                <a:spcPts val="2799"/>
              </a:lnSpc>
            </a:pPr>
            <a:endParaRPr lang="en-US" sz="2799">
              <a:solidFill>
                <a:srgbClr val="19598D"/>
              </a:solidFill>
              <a:latin typeface="Montserrat"/>
            </a:endParaRPr>
          </a:p>
          <a:p>
            <a:pPr marL="604516" lvl="1" indent="-302258">
              <a:lnSpc>
                <a:spcPts val="2799"/>
              </a:lnSpc>
              <a:buFont typeface="Arial"/>
              <a:buChar char="•"/>
            </a:pPr>
            <a:r>
              <a:rPr lang="en-US" sz="2799">
                <a:solidFill>
                  <a:srgbClr val="19598D"/>
                </a:solidFill>
                <a:latin typeface="Montserrat"/>
              </a:rPr>
              <a:t>Can lead to gestational diabetes. Women with GD often return to normal after birth. </a:t>
            </a:r>
          </a:p>
          <a:p>
            <a:pPr>
              <a:lnSpc>
                <a:spcPts val="2799"/>
              </a:lnSpc>
            </a:pPr>
            <a:endParaRPr lang="en-US" sz="2799">
              <a:solidFill>
                <a:srgbClr val="19598D"/>
              </a:solidFill>
              <a:latin typeface="Montserrat"/>
            </a:endParaRPr>
          </a:p>
          <a:p>
            <a:pPr marL="604516" lvl="1" indent="-302258">
              <a:lnSpc>
                <a:spcPts val="2799"/>
              </a:lnSpc>
              <a:buFont typeface="Arial"/>
              <a:buChar char="•"/>
            </a:pPr>
            <a:r>
              <a:rPr lang="en-US" sz="2799">
                <a:solidFill>
                  <a:srgbClr val="19598D"/>
                </a:solidFill>
                <a:latin typeface="Montserrat"/>
              </a:rPr>
              <a:t>Exercise increases insulin sensitivity, which may result in low blood sugar if insufficient calories are consumed before and after exercise. A woman can consume a light snack such as yoghurt, fruit and seeds an hour before exercise</a:t>
            </a:r>
          </a:p>
        </p:txBody>
      </p:sp>
      <p:pic>
        <p:nvPicPr>
          <p:cNvPr id="8" name="Audio 7">
            <a:hlinkClick r:id="" action="ppaction://media"/>
            <a:extLst>
              <a:ext uri="{FF2B5EF4-FFF2-40B4-BE49-F238E27FC236}">
                <a16:creationId xmlns:a16="http://schemas.microsoft.com/office/drawing/2014/main" id="{5879F8C1-FD7D-14E6-F035-61E71157F9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178"/>
    </mc:Choice>
    <mc:Fallback>
      <p:transition spd="slow" advTm="10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pic>
        <p:nvPicPr>
          <p:cNvPr id="5" name="Picture 5"/>
          <p:cNvPicPr>
            <a:picLocks noChangeAspect="1"/>
          </p:cNvPicPr>
          <p:nvPr/>
        </p:nvPicPr>
        <p:blipFill>
          <a:blip r:embed="rId7"/>
          <a:srcRect/>
          <a:stretch>
            <a:fillRect/>
          </a:stretch>
        </p:blipFill>
        <p:spPr>
          <a:xfrm>
            <a:off x="11324532" y="3256162"/>
            <a:ext cx="5934768" cy="3961245"/>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Oxytocin</a:t>
            </a:r>
          </a:p>
        </p:txBody>
      </p:sp>
      <p:sp>
        <p:nvSpPr>
          <p:cNvPr id="7" name="TextBox 7"/>
          <p:cNvSpPr txBox="1"/>
          <p:nvPr/>
        </p:nvSpPr>
        <p:spPr>
          <a:xfrm>
            <a:off x="1028700" y="3322837"/>
            <a:ext cx="9806246" cy="4585970"/>
          </a:xfrm>
          <a:prstGeom prst="rect">
            <a:avLst/>
          </a:prstGeom>
        </p:spPr>
        <p:txBody>
          <a:bodyPr lIns="0" tIns="0" rIns="0" bIns="0" rtlCol="0" anchor="t">
            <a:spAutoFit/>
          </a:bodyPr>
          <a:lstStyle/>
          <a:p>
            <a:pPr>
              <a:lnSpc>
                <a:spcPts val="2799"/>
              </a:lnSpc>
            </a:pPr>
            <a:r>
              <a:rPr lang="en-US" sz="2799">
                <a:solidFill>
                  <a:srgbClr val="19598D"/>
                </a:solidFill>
                <a:latin typeface="Montserrat"/>
              </a:rPr>
              <a:t>Aids mother and baby bonding: ‘the love hormone’.</a:t>
            </a:r>
          </a:p>
          <a:p>
            <a:pPr>
              <a:lnSpc>
                <a:spcPts val="2799"/>
              </a:lnSpc>
            </a:pPr>
            <a:endParaRPr lang="en-US" sz="2799">
              <a:solidFill>
                <a:srgbClr val="19598D"/>
              </a:solidFill>
              <a:latin typeface="Montserrat"/>
            </a:endParaRPr>
          </a:p>
          <a:p>
            <a:pPr>
              <a:lnSpc>
                <a:spcPts val="2799"/>
              </a:lnSpc>
            </a:pPr>
            <a:r>
              <a:rPr lang="en-US" sz="2799">
                <a:solidFill>
                  <a:srgbClr val="19598D"/>
                </a:solidFill>
                <a:latin typeface="Montserrat"/>
              </a:rPr>
              <a:t>In preparation for delivery, oxytocin:</a:t>
            </a:r>
          </a:p>
          <a:p>
            <a:pPr>
              <a:lnSpc>
                <a:spcPts val="2799"/>
              </a:lnSpc>
            </a:pPr>
            <a:endParaRPr lang="en-US" sz="2799">
              <a:solidFill>
                <a:srgbClr val="19598D"/>
              </a:solidFill>
              <a:latin typeface="Montserrat"/>
            </a:endParaRPr>
          </a:p>
          <a:p>
            <a:pPr marL="604516" lvl="1" indent="-302258">
              <a:lnSpc>
                <a:spcPts val="2799"/>
              </a:lnSpc>
              <a:buFont typeface="Arial"/>
              <a:buChar char="•"/>
            </a:pPr>
            <a:r>
              <a:rPr lang="en-US" sz="2799">
                <a:solidFill>
                  <a:srgbClr val="19598D"/>
                </a:solidFill>
                <a:latin typeface="Montserrat"/>
              </a:rPr>
              <a:t>Dilates and relaxes the cervix.</a:t>
            </a:r>
          </a:p>
          <a:p>
            <a:pPr marL="604516" lvl="1" indent="-302258">
              <a:lnSpc>
                <a:spcPts val="2799"/>
              </a:lnSpc>
              <a:buFont typeface="Arial"/>
              <a:buChar char="•"/>
            </a:pPr>
            <a:r>
              <a:rPr lang="en-US" sz="2799">
                <a:solidFill>
                  <a:srgbClr val="19598D"/>
                </a:solidFill>
                <a:latin typeface="Montserrat"/>
              </a:rPr>
              <a:t>Aids contraction of the uterus and abdominal muscles.</a:t>
            </a:r>
          </a:p>
          <a:p>
            <a:pPr>
              <a:lnSpc>
                <a:spcPts val="2799"/>
              </a:lnSpc>
            </a:pPr>
            <a:endParaRPr lang="en-US" sz="2799">
              <a:solidFill>
                <a:srgbClr val="19598D"/>
              </a:solidFill>
              <a:latin typeface="Montserrat"/>
            </a:endParaRPr>
          </a:p>
          <a:p>
            <a:pPr>
              <a:lnSpc>
                <a:spcPts val="2799"/>
              </a:lnSpc>
            </a:pPr>
            <a:r>
              <a:rPr lang="en-US" sz="2799">
                <a:solidFill>
                  <a:srgbClr val="19598D"/>
                </a:solidFill>
                <a:latin typeface="Montserrat"/>
              </a:rPr>
              <a:t>‘Braxton Hicks’ are NORMAL practice contractions that can start within the second trimester, but are more common in the third trimester. A woman should stop exercising if she experiences Braxton Hicks whilst exercising </a:t>
            </a:r>
          </a:p>
        </p:txBody>
      </p:sp>
      <p:pic>
        <p:nvPicPr>
          <p:cNvPr id="8" name="Audio 7">
            <a:hlinkClick r:id="" action="ppaction://media"/>
            <a:extLst>
              <a:ext uri="{FF2B5EF4-FFF2-40B4-BE49-F238E27FC236}">
                <a16:creationId xmlns:a16="http://schemas.microsoft.com/office/drawing/2014/main" id="{86D9B57E-81F4-B6EC-ED2B-4612B7B2D7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666"/>
    </mc:Choice>
    <mc:Fallback>
      <p:transition spd="slow" advTm="4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3086100"/>
          <a:ext cx="16230600" cy="6334124"/>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5342">
                <a:tc>
                  <a:txBody>
                    <a:bodyPr/>
                    <a:lstStyle/>
                    <a:p>
                      <a:pPr algn="ctr">
                        <a:lnSpc>
                          <a:spcPts val="2800"/>
                        </a:lnSpc>
                        <a:defRPr/>
                      </a:pPr>
                      <a:r>
                        <a:rPr lang="en-US" sz="2000">
                          <a:solidFill>
                            <a:srgbClr val="000000"/>
                          </a:solidFill>
                          <a:latin typeface="Montserrat Extra-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3222">
                <a:tc>
                  <a:txBody>
                    <a:bodyPr/>
                    <a:lstStyle/>
                    <a:p>
                      <a:pPr algn="ctr">
                        <a:lnSpc>
                          <a:spcPts val="2800"/>
                        </a:lnSpc>
                        <a:defRPr/>
                      </a:pPr>
                      <a:r>
                        <a:rPr lang="en-US" sz="2000">
                          <a:solidFill>
                            <a:srgbClr val="000000"/>
                          </a:solidFill>
                          <a:latin typeface="Montserrat"/>
                        </a:rPr>
                        <a:t>Relaxation of smooth muscle due to progesterone can cause indigestion, wind, heartburn, haemorrhoids and constipation.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Avoid decline, semi-supine, supine or prone positions and keep the head above the stomach; use a Swiss ball or cushion for comfort on seated exercises when required.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8665">
                <a:tc>
                  <a:txBody>
                    <a:bodyPr/>
                    <a:lstStyle/>
                    <a:p>
                      <a:pPr algn="ctr">
                        <a:lnSpc>
                          <a:spcPts val="2800"/>
                        </a:lnSpc>
                        <a:defRPr/>
                      </a:pPr>
                      <a:r>
                        <a:rPr lang="en-US" sz="2000">
                          <a:solidFill>
                            <a:srgbClr val="000000"/>
                          </a:solidFill>
                          <a:latin typeface="Montserrat"/>
                        </a:rPr>
                        <a:t>Mood swings and emotional episodes due to progesterone and oestrogen.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Be sensitive, empathetic and encourage exercise as a mood enhancer.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96895">
                <a:tc>
                  <a:txBody>
                    <a:bodyPr/>
                    <a:lstStyle/>
                    <a:p>
                      <a:pPr algn="ctr">
                        <a:lnSpc>
                          <a:spcPts val="2800"/>
                        </a:lnSpc>
                        <a:defRPr/>
                      </a:pPr>
                      <a:r>
                        <a:rPr lang="en-US" sz="2000">
                          <a:solidFill>
                            <a:srgbClr val="000000"/>
                          </a:solidFill>
                          <a:latin typeface="Montserrat"/>
                        </a:rPr>
                        <a:t>Loosening of ligaments due to relaxin.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a:rPr>
                        <a:t>Joints are unstable so avoid high-impact and heavy overhead exercises that put pressure on the musculoskeletal system.</a:t>
                      </a:r>
                      <a:endParaRPr lang="en-US" sz="1100"/>
                    </a:p>
                    <a:p>
                      <a:pPr algn="ctr">
                        <a:lnSpc>
                          <a:spcPts val="2800"/>
                        </a:lnSpc>
                      </a:pPr>
                      <a:r>
                        <a:rPr lang="en-US" sz="2000">
                          <a:solidFill>
                            <a:srgbClr val="000000"/>
                          </a:solidFill>
                          <a:latin typeface="Montserrat"/>
                        </a:rPr>
                        <a:t>Monitor range of movement, hip swing and posture carefully, and avoid overstretching. Encourage exercises that promote joint stability.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7" name="Audio 6">
            <a:hlinkClick r:id="" action="ppaction://media"/>
            <a:extLst>
              <a:ext uri="{FF2B5EF4-FFF2-40B4-BE49-F238E27FC236}">
                <a16:creationId xmlns:a16="http://schemas.microsoft.com/office/drawing/2014/main" id="{0682514A-FE14-0CA6-D893-B9EC5B880A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261"/>
    </mc:Choice>
    <mc:Fallback>
      <p:transition spd="slow" advTm="1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124416"/>
            <a:ext cx="1255465" cy="1306191"/>
          </a:xfrm>
          <a:prstGeom prst="rect">
            <a:avLst/>
          </a:prstGeom>
        </p:spPr>
      </p:pic>
      <p:graphicFrame>
        <p:nvGraphicFramePr>
          <p:cNvPr id="5" name="Table 5"/>
          <p:cNvGraphicFramePr>
            <a:graphicFrameLocks noGrp="1"/>
          </p:cNvGraphicFramePr>
          <p:nvPr/>
        </p:nvGraphicFramePr>
        <p:xfrm>
          <a:off x="1028700" y="3086100"/>
          <a:ext cx="16230600" cy="5162551"/>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26753">
                <a:tc>
                  <a:txBody>
                    <a:bodyPr/>
                    <a:lstStyle/>
                    <a:p>
                      <a:pPr algn="ctr">
                        <a:lnSpc>
                          <a:spcPts val="2800"/>
                        </a:lnSpc>
                        <a:defRPr/>
                      </a:pPr>
                      <a:r>
                        <a:rPr lang="en-US" sz="2000">
                          <a:solidFill>
                            <a:srgbClr val="000000"/>
                          </a:solidFill>
                          <a:latin typeface="Montserrat Extra-Bold"/>
                        </a:rPr>
                        <a:t>Changes and symptoms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Extra-Bold Bold"/>
                        </a:rPr>
                        <a:t>Implications for exercise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00467">
                <a:tc>
                  <a:txBody>
                    <a:bodyPr/>
                    <a:lstStyle/>
                    <a:p>
                      <a:pPr algn="ctr">
                        <a:lnSpc>
                          <a:spcPts val="2800"/>
                        </a:lnSpc>
                        <a:defRPr/>
                      </a:pPr>
                      <a:r>
                        <a:rPr lang="en-US" sz="2000">
                          <a:solidFill>
                            <a:srgbClr val="000000"/>
                          </a:solidFill>
                          <a:latin typeface="Montserrat"/>
                        </a:rPr>
                        <a:t>Insulin resistance and possible gestational diabetes.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800"/>
                        </a:lnSpc>
                        <a:defRPr/>
                      </a:pPr>
                      <a:r>
                        <a:rPr lang="en-US" sz="2000">
                          <a:solidFill>
                            <a:srgbClr val="000000"/>
                          </a:solidFill>
                          <a:latin typeface="Montserrat"/>
                        </a:rPr>
                        <a:t>Encourage regular meals to manage blood sugar levels and exercise at a moderate intensity.</a:t>
                      </a:r>
                      <a:endParaRPr lang="en-US" sz="1100"/>
                    </a:p>
                    <a:p>
                      <a:pPr algn="just">
                        <a:lnSpc>
                          <a:spcPts val="2800"/>
                        </a:lnSpc>
                      </a:pPr>
                      <a:r>
                        <a:rPr lang="en-US" sz="2000">
                          <a:solidFill>
                            <a:srgbClr val="000000"/>
                          </a:solidFill>
                          <a:latin typeface="Montserrat"/>
                        </a:rPr>
                        <a:t>Encourage a snack one hour before exercise and immediately after exercise. </a:t>
                      </a:r>
                    </a:p>
                    <a:p>
                      <a:pPr algn="just">
                        <a:lnSpc>
                          <a:spcPts val="2800"/>
                        </a:lnSpc>
                      </a:pPr>
                      <a:r>
                        <a:rPr lang="en-US" sz="2000">
                          <a:solidFill>
                            <a:srgbClr val="000000"/>
                          </a:solidFill>
                          <a:latin typeface="Montserrat"/>
                        </a:rPr>
                        <a:t>Can cause dry mouth and frequent need to urinate.</a:t>
                      </a:r>
                    </a:p>
                    <a:p>
                      <a:pPr algn="just">
                        <a:lnSpc>
                          <a:spcPts val="2800"/>
                        </a:lnSpc>
                      </a:pPr>
                      <a:r>
                        <a:rPr lang="en-US" sz="2000">
                          <a:solidFill>
                            <a:srgbClr val="000000"/>
                          </a:solidFill>
                          <a:latin typeface="Montserrat"/>
                        </a:rPr>
                        <a:t>Possible low blood sugar when exercising at high intensity.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5331">
                <a:tc>
                  <a:txBody>
                    <a:bodyPr/>
                    <a:lstStyle/>
                    <a:p>
                      <a:pPr algn="ctr">
                        <a:lnSpc>
                          <a:spcPts val="2800"/>
                        </a:lnSpc>
                        <a:defRPr/>
                      </a:pPr>
                      <a:r>
                        <a:rPr lang="en-US" sz="2000">
                          <a:solidFill>
                            <a:srgbClr val="000000"/>
                          </a:solidFill>
                          <a:latin typeface="Montserrat"/>
                        </a:rPr>
                        <a:t>‘Braxton Hicks’ contractions.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800"/>
                        </a:lnSpc>
                        <a:defRPr/>
                      </a:pPr>
                      <a:r>
                        <a:rPr lang="en-US" sz="2000">
                          <a:solidFill>
                            <a:srgbClr val="000000"/>
                          </a:solidFill>
                          <a:latin typeface="Montserrat"/>
                        </a:rPr>
                        <a:t>Be sensitive, empathetic and encourage rest. Exercise should be stopped. If persistent then refer to a medical practitioner.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Implications for exercise selection</a:t>
            </a:r>
          </a:p>
        </p:txBody>
      </p:sp>
      <p:pic>
        <p:nvPicPr>
          <p:cNvPr id="7" name="Audio 6">
            <a:hlinkClick r:id="" action="ppaction://media"/>
            <a:extLst>
              <a:ext uri="{FF2B5EF4-FFF2-40B4-BE49-F238E27FC236}">
                <a16:creationId xmlns:a16="http://schemas.microsoft.com/office/drawing/2014/main" id="{FA0E0DFE-875E-DD2C-47BE-8B76A3061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56"/>
    </mc:Choice>
    <mc:Fallback>
      <p:transition spd="slow" advTm="11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2031023" y="7423557"/>
            <a:ext cx="16256977" cy="8229600"/>
          </a:xfrm>
          <a:prstGeom prst="rect">
            <a:avLst/>
          </a:prstGeom>
          <a:solidFill>
            <a:srgbClr val="19598D"/>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5" name="AutoShape 5"/>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6" name="Picture 6"/>
          <p:cNvPicPr>
            <a:picLocks noChangeAspect="1"/>
          </p:cNvPicPr>
          <p:nvPr/>
        </p:nvPicPr>
        <p:blipFill>
          <a:blip r:embed="rId6"/>
          <a:srcRect/>
          <a:stretch>
            <a:fillRect/>
          </a:stretch>
        </p:blipFill>
        <p:spPr>
          <a:xfrm>
            <a:off x="15940585" y="7772400"/>
            <a:ext cx="1939613" cy="2017981"/>
          </a:xfrm>
          <a:prstGeom prst="rect">
            <a:avLst/>
          </a:prstGeom>
        </p:spPr>
      </p:pic>
      <p:sp>
        <p:nvSpPr>
          <p:cNvPr id="7" name="TextBox 7"/>
          <p:cNvSpPr txBox="1"/>
          <p:nvPr/>
        </p:nvSpPr>
        <p:spPr>
          <a:xfrm>
            <a:off x="1028700" y="1181100"/>
            <a:ext cx="10954707"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Learning review</a:t>
            </a:r>
          </a:p>
        </p:txBody>
      </p:sp>
      <p:sp>
        <p:nvSpPr>
          <p:cNvPr id="8" name="TextBox 8"/>
          <p:cNvSpPr txBox="1"/>
          <p:nvPr/>
        </p:nvSpPr>
        <p:spPr>
          <a:xfrm>
            <a:off x="1028700" y="2978150"/>
            <a:ext cx="14776080" cy="3917950"/>
          </a:xfrm>
          <a:prstGeom prst="rect">
            <a:avLst/>
          </a:prstGeom>
        </p:spPr>
        <p:txBody>
          <a:bodyPr lIns="0" tIns="0" rIns="0" bIns="0" rtlCol="0" anchor="t">
            <a:spAutoFit/>
          </a:bodyPr>
          <a:lstStyle/>
          <a:p>
            <a:pPr algn="just">
              <a:lnSpc>
                <a:spcPts val="3499"/>
              </a:lnSpc>
            </a:pPr>
            <a:r>
              <a:rPr lang="en-US" sz="2499">
                <a:solidFill>
                  <a:srgbClr val="000000"/>
                </a:solidFill>
                <a:latin typeface="Montserrat"/>
              </a:rPr>
              <a:t>Can you now:</a:t>
            </a:r>
          </a:p>
          <a:p>
            <a:pPr algn="just">
              <a:lnSpc>
                <a:spcPts val="3499"/>
              </a:lnSpc>
            </a:pPr>
            <a:endParaRPr lang="en-US" sz="2499">
              <a:solidFill>
                <a:srgbClr val="000000"/>
              </a:solidFill>
              <a:latin typeface="Montserrat"/>
            </a:endParaRPr>
          </a:p>
          <a:p>
            <a:pPr marL="539749" lvl="1" indent="-269875" algn="just">
              <a:lnSpc>
                <a:spcPts val="3499"/>
              </a:lnSpc>
              <a:buFont typeface="Arial"/>
              <a:buChar char="•"/>
            </a:pPr>
            <a:r>
              <a:rPr lang="en-US" sz="2499">
                <a:solidFill>
                  <a:srgbClr val="000000"/>
                </a:solidFill>
                <a:latin typeface="Montserrat"/>
              </a:rPr>
              <a:t>Identify the duration of the three trimesters?</a:t>
            </a:r>
          </a:p>
          <a:p>
            <a:pPr marL="539749" lvl="1" indent="-269875" algn="just">
              <a:lnSpc>
                <a:spcPts val="3499"/>
              </a:lnSpc>
              <a:buFont typeface="Arial"/>
              <a:buChar char="•"/>
            </a:pPr>
            <a:r>
              <a:rPr lang="en-US" sz="2499">
                <a:solidFill>
                  <a:srgbClr val="000000"/>
                </a:solidFill>
                <a:latin typeface="Montserrat"/>
              </a:rPr>
              <a:t>Describe the physiological and biomechanical changes associated with each trimester?</a:t>
            </a:r>
          </a:p>
          <a:p>
            <a:pPr marL="539749" lvl="1" indent="-269875" algn="just">
              <a:lnSpc>
                <a:spcPts val="3499"/>
              </a:lnSpc>
              <a:buFont typeface="Arial"/>
              <a:buChar char="•"/>
            </a:pPr>
            <a:r>
              <a:rPr lang="en-US" sz="2499">
                <a:solidFill>
                  <a:srgbClr val="000000"/>
                </a:solidFill>
                <a:latin typeface="Montserrat"/>
              </a:rPr>
              <a:t>Explain the implications of these changes for the client taking part in physical activity?</a:t>
            </a: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p:txBody>
      </p:sp>
      <p:pic>
        <p:nvPicPr>
          <p:cNvPr id="9" name="Audio 8">
            <a:hlinkClick r:id="" action="ppaction://media"/>
            <a:extLst>
              <a:ext uri="{FF2B5EF4-FFF2-40B4-BE49-F238E27FC236}">
                <a16:creationId xmlns:a16="http://schemas.microsoft.com/office/drawing/2014/main" id="{8650FA6C-65D4-12DD-533E-2A157BFC25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00"/>
    </mc:Choice>
    <mc:Fallback>
      <p:transition spd="slow" advTm="2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1285" y="0"/>
            <a:ext cx="8686715" cy="10287000"/>
            <a:chOff x="0" y="0"/>
            <a:chExt cx="11582287" cy="13716000"/>
          </a:xfrm>
        </p:grpSpPr>
        <p:pic>
          <p:nvPicPr>
            <p:cNvPr id="3" name="Picture 3"/>
            <p:cNvPicPr>
              <a:picLocks noChangeAspect="1"/>
            </p:cNvPicPr>
            <p:nvPr/>
          </p:nvPicPr>
          <p:blipFill>
            <a:blip r:embed="rId4"/>
            <a:srcRect l="6476" r="6476"/>
            <a:stretch>
              <a:fillRect/>
            </a:stretch>
          </p:blipFill>
          <p:spPr>
            <a:xfrm>
              <a:off x="0" y="0"/>
              <a:ext cx="11582287" cy="13716000"/>
            </a:xfrm>
            <a:prstGeom prst="rect">
              <a:avLst/>
            </a:prstGeom>
          </p:spPr>
        </p:pic>
      </p:grpSp>
      <p:pic>
        <p:nvPicPr>
          <p:cNvPr id="4" name="Picture 4"/>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6" name="Picture 6"/>
          <p:cNvPicPr>
            <a:picLocks noChangeAspect="1"/>
          </p:cNvPicPr>
          <p:nvPr/>
        </p:nvPicPr>
        <p:blipFill>
          <a:blip r:embed="rId7"/>
          <a:srcRect/>
          <a:stretch>
            <a:fillRect/>
          </a:stretch>
        </p:blipFill>
        <p:spPr>
          <a:xfrm>
            <a:off x="175961" y="8719944"/>
            <a:ext cx="1374977" cy="1430531"/>
          </a:xfrm>
          <a:prstGeom prst="rect">
            <a:avLst/>
          </a:prstGeom>
        </p:spPr>
      </p:pic>
      <p:sp>
        <p:nvSpPr>
          <p:cNvPr id="7" name="TextBox 7"/>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Stages of pregnancy</a:t>
            </a:r>
          </a:p>
        </p:txBody>
      </p:sp>
      <p:sp>
        <p:nvSpPr>
          <p:cNvPr id="8" name="TextBox 8"/>
          <p:cNvSpPr txBox="1"/>
          <p:nvPr/>
        </p:nvSpPr>
        <p:spPr>
          <a:xfrm>
            <a:off x="1550938" y="4479925"/>
            <a:ext cx="7230797" cy="347980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Montserrat Bold"/>
              </a:rPr>
              <a:t>First trimester:  0-13 weeks</a:t>
            </a:r>
          </a:p>
          <a:p>
            <a:pPr marL="539749" lvl="1" indent="-269875">
              <a:lnSpc>
                <a:spcPts val="3499"/>
              </a:lnSpc>
              <a:buFont typeface="Arial"/>
              <a:buChar char="•"/>
            </a:pPr>
            <a:r>
              <a:rPr lang="en-US" sz="2499">
                <a:solidFill>
                  <a:srgbClr val="000000"/>
                </a:solidFill>
                <a:latin typeface="Montserrat Bold"/>
              </a:rPr>
              <a:t>Second trimester:  14-27 weeks</a:t>
            </a:r>
          </a:p>
          <a:p>
            <a:pPr marL="539749" lvl="1" indent="-269875">
              <a:lnSpc>
                <a:spcPts val="3499"/>
              </a:lnSpc>
              <a:buFont typeface="Arial"/>
              <a:buChar char="•"/>
            </a:pPr>
            <a:r>
              <a:rPr lang="en-US" sz="2499">
                <a:solidFill>
                  <a:srgbClr val="000000"/>
                </a:solidFill>
                <a:latin typeface="Montserrat Bold"/>
              </a:rPr>
              <a:t>Third trimester:  28-42 weeks.</a:t>
            </a:r>
          </a:p>
          <a:p>
            <a:pPr>
              <a:lnSpc>
                <a:spcPts val="3499"/>
              </a:lnSpc>
            </a:pPr>
            <a:endParaRPr lang="en-US" sz="2499">
              <a:solidFill>
                <a:srgbClr val="000000"/>
              </a:solidFill>
              <a:latin typeface="Montserrat Bold"/>
            </a:endParaRPr>
          </a:p>
          <a:p>
            <a:pPr>
              <a:lnSpc>
                <a:spcPts val="3499"/>
              </a:lnSpc>
            </a:pPr>
            <a:r>
              <a:rPr lang="en-US" sz="2499">
                <a:solidFill>
                  <a:srgbClr val="000000"/>
                </a:solidFill>
                <a:latin typeface="Montserrat Bold"/>
              </a:rPr>
              <a:t>Note:  There are varying sources for this which state different week numbers, please use these ones for your worksheet.</a:t>
            </a:r>
          </a:p>
          <a:p>
            <a:pPr>
              <a:lnSpc>
                <a:spcPts val="3499"/>
              </a:lnSpc>
            </a:pPr>
            <a:endParaRPr lang="en-US" sz="2499">
              <a:solidFill>
                <a:srgbClr val="000000"/>
              </a:solidFill>
              <a:latin typeface="Montserrat Bold"/>
            </a:endParaRPr>
          </a:p>
        </p:txBody>
      </p:sp>
      <p:pic>
        <p:nvPicPr>
          <p:cNvPr id="10" name="Audio 9">
            <a:hlinkClick r:id="" action="ppaction://media"/>
            <a:extLst>
              <a:ext uri="{FF2B5EF4-FFF2-40B4-BE49-F238E27FC236}">
                <a16:creationId xmlns:a16="http://schemas.microsoft.com/office/drawing/2014/main" id="{77994156-8C23-9DF7-8ED6-D8673FA945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309"/>
    </mc:Choice>
    <mc:Fallback>
      <p:transition spd="slow" advTm="6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1285" y="0"/>
            <a:ext cx="8686715" cy="10287000"/>
            <a:chOff x="0" y="0"/>
            <a:chExt cx="11582287" cy="13716000"/>
          </a:xfrm>
        </p:grpSpPr>
        <p:pic>
          <p:nvPicPr>
            <p:cNvPr id="3" name="Picture 3"/>
            <p:cNvPicPr>
              <a:picLocks noChangeAspect="1"/>
            </p:cNvPicPr>
            <p:nvPr/>
          </p:nvPicPr>
          <p:blipFill>
            <a:blip r:embed="rId4"/>
            <a:srcRect t="8994" b="8994"/>
            <a:stretch>
              <a:fillRect/>
            </a:stretch>
          </p:blipFill>
          <p:spPr>
            <a:xfrm>
              <a:off x="0" y="0"/>
              <a:ext cx="11582287" cy="13716000"/>
            </a:xfrm>
            <a:prstGeom prst="rect">
              <a:avLst/>
            </a:prstGeom>
          </p:spPr>
        </p:pic>
      </p:grpSp>
      <p:pic>
        <p:nvPicPr>
          <p:cNvPr id="4" name="Picture 4"/>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6" name="TextBox 6"/>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Stages of pregnancy</a:t>
            </a:r>
          </a:p>
        </p:txBody>
      </p:sp>
      <p:sp>
        <p:nvSpPr>
          <p:cNvPr id="7" name="TextBox 7"/>
          <p:cNvSpPr txBox="1"/>
          <p:nvPr/>
        </p:nvSpPr>
        <p:spPr>
          <a:xfrm>
            <a:off x="1550938" y="4479925"/>
            <a:ext cx="7230797" cy="3917950"/>
          </a:xfrm>
          <a:prstGeom prst="rect">
            <a:avLst/>
          </a:prstGeom>
        </p:spPr>
        <p:txBody>
          <a:bodyPr lIns="0" tIns="0" rIns="0" bIns="0" rtlCol="0" anchor="t">
            <a:spAutoFit/>
          </a:bodyPr>
          <a:lstStyle/>
          <a:p>
            <a:pPr>
              <a:lnSpc>
                <a:spcPts val="3499"/>
              </a:lnSpc>
            </a:pPr>
            <a:r>
              <a:rPr lang="en-US" sz="2499">
                <a:solidFill>
                  <a:srgbClr val="000000"/>
                </a:solidFill>
                <a:latin typeface="Montserrat Bold"/>
              </a:rPr>
              <a:t>Each trimester brings a new set of to the mother, including physiological and biomechanical changes to the:</a:t>
            </a:r>
          </a:p>
          <a:p>
            <a:pPr>
              <a:lnSpc>
                <a:spcPts val="3499"/>
              </a:lnSpc>
            </a:pPr>
            <a:endParaRPr lang="en-US" sz="2499">
              <a:solidFill>
                <a:srgbClr val="000000"/>
              </a:solidFill>
              <a:latin typeface="Montserrat Bold"/>
            </a:endParaRPr>
          </a:p>
          <a:p>
            <a:pPr marL="539749" lvl="1" indent="-269875">
              <a:lnSpc>
                <a:spcPts val="3499"/>
              </a:lnSpc>
              <a:buFont typeface="Arial"/>
              <a:buChar char="•"/>
            </a:pPr>
            <a:r>
              <a:rPr lang="en-US" sz="2499">
                <a:solidFill>
                  <a:srgbClr val="000000"/>
                </a:solidFill>
                <a:latin typeface="Montserrat Bold"/>
              </a:rPr>
              <a:t>Circulatory system</a:t>
            </a:r>
          </a:p>
          <a:p>
            <a:pPr marL="539749" lvl="1" indent="-269875">
              <a:lnSpc>
                <a:spcPts val="3499"/>
              </a:lnSpc>
              <a:buFont typeface="Arial"/>
              <a:buChar char="•"/>
            </a:pPr>
            <a:r>
              <a:rPr lang="en-US" sz="2499">
                <a:solidFill>
                  <a:srgbClr val="000000"/>
                </a:solidFill>
                <a:latin typeface="Montserrat"/>
              </a:rPr>
              <a:t>Respiratory system</a:t>
            </a:r>
          </a:p>
          <a:p>
            <a:pPr marL="539749" lvl="1" indent="-269875">
              <a:lnSpc>
                <a:spcPts val="3499"/>
              </a:lnSpc>
              <a:buFont typeface="Arial"/>
              <a:buChar char="•"/>
            </a:pPr>
            <a:r>
              <a:rPr lang="en-US" sz="2499">
                <a:solidFill>
                  <a:srgbClr val="000000"/>
                </a:solidFill>
                <a:latin typeface="Montserrat"/>
              </a:rPr>
              <a:t>Musculoskeletal system</a:t>
            </a:r>
          </a:p>
          <a:p>
            <a:pPr marL="539749" lvl="1" indent="-269875">
              <a:lnSpc>
                <a:spcPts val="3499"/>
              </a:lnSpc>
              <a:buFont typeface="Arial"/>
              <a:buChar char="•"/>
            </a:pPr>
            <a:r>
              <a:rPr lang="en-US" sz="2499">
                <a:solidFill>
                  <a:srgbClr val="000000"/>
                </a:solidFill>
                <a:latin typeface="Montserrat"/>
              </a:rPr>
              <a:t>Metabolic and hormonal systems</a:t>
            </a:r>
          </a:p>
          <a:p>
            <a:pPr>
              <a:lnSpc>
                <a:spcPts val="3499"/>
              </a:lnSpc>
            </a:pPr>
            <a:endParaRPr lang="en-US" sz="2499">
              <a:solidFill>
                <a:srgbClr val="000000"/>
              </a:solidFill>
              <a:latin typeface="Montserrat"/>
            </a:endParaRPr>
          </a:p>
        </p:txBody>
      </p:sp>
      <p:pic>
        <p:nvPicPr>
          <p:cNvPr id="9" name="Audio 8">
            <a:hlinkClick r:id="" action="ppaction://media"/>
            <a:extLst>
              <a:ext uri="{FF2B5EF4-FFF2-40B4-BE49-F238E27FC236}">
                <a16:creationId xmlns:a16="http://schemas.microsoft.com/office/drawing/2014/main" id="{6051EF19-69AB-8CB5-FB69-435EED4146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048"/>
    </mc:Choice>
    <mc:Fallback>
      <p:transition spd="slow" advTm="9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5" name="Table 5"/>
          <p:cNvGraphicFramePr>
            <a:graphicFrameLocks noGrp="1"/>
          </p:cNvGraphicFramePr>
          <p:nvPr/>
        </p:nvGraphicFramePr>
        <p:xfrm>
          <a:off x="1028700" y="2914650"/>
          <a:ext cx="16230600" cy="6600571"/>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34672">
                <a:tc>
                  <a:txBody>
                    <a:bodyPr/>
                    <a:lstStyle/>
                    <a:p>
                      <a:pPr algn="ctr">
                        <a:lnSpc>
                          <a:spcPts val="4200"/>
                        </a:lnSpc>
                        <a:defRPr/>
                      </a:pPr>
                      <a:r>
                        <a:rPr lang="en-US" sz="3000">
                          <a:solidFill>
                            <a:srgbClr val="000000"/>
                          </a:solidFill>
                          <a:latin typeface="Montserrat Bold"/>
                        </a:rPr>
                        <a:t>Circulatory changes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Montserrat Bold"/>
                        </a:rPr>
                        <a:t>Potential symptoms of these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3486">
                <a:tc>
                  <a:txBody>
                    <a:bodyPr/>
                    <a:lstStyle/>
                    <a:p>
                      <a:pPr algn="ctr">
                        <a:lnSpc>
                          <a:spcPts val="2870"/>
                        </a:lnSpc>
                        <a:defRPr/>
                      </a:pPr>
                      <a:r>
                        <a:rPr lang="en-US" sz="2050">
                          <a:solidFill>
                            <a:srgbClr val="000000"/>
                          </a:solidFill>
                          <a:latin typeface="Montserrat"/>
                        </a:rPr>
                        <a:t>Vasodilation - blood vessels enlarge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6">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486">
                <a:tc>
                  <a:txBody>
                    <a:bodyPr/>
                    <a:lstStyle/>
                    <a:p>
                      <a:pPr algn="ctr">
                        <a:lnSpc>
                          <a:spcPts val="2870"/>
                        </a:lnSpc>
                        <a:defRPr/>
                      </a:pPr>
                      <a:r>
                        <a:rPr lang="en-US" sz="2050">
                          <a:solidFill>
                            <a:srgbClr val="000000"/>
                          </a:solidFill>
                          <a:latin typeface="Montserrat"/>
                        </a:rPr>
                        <a:t>Blood volume increases by up to 50%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3486">
                <a:tc>
                  <a:txBody>
                    <a:bodyPr/>
                    <a:lstStyle/>
                    <a:p>
                      <a:pPr algn="ctr">
                        <a:lnSpc>
                          <a:spcPts val="2870"/>
                        </a:lnSpc>
                        <a:defRPr/>
                      </a:pPr>
                      <a:r>
                        <a:rPr lang="en-US" sz="2050">
                          <a:solidFill>
                            <a:srgbClr val="000000"/>
                          </a:solidFill>
                          <a:latin typeface="Montserrat"/>
                        </a:rPr>
                        <a:t>Vascular underfill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486">
                <a:tc>
                  <a:txBody>
                    <a:bodyPr/>
                    <a:lstStyle/>
                    <a:p>
                      <a:pPr algn="ctr">
                        <a:lnSpc>
                          <a:spcPts val="2870"/>
                        </a:lnSpc>
                        <a:defRPr/>
                      </a:pPr>
                      <a:r>
                        <a:rPr lang="en-US" sz="2050">
                          <a:solidFill>
                            <a:srgbClr val="000000"/>
                          </a:solidFill>
                          <a:latin typeface="Montserrat"/>
                        </a:rPr>
                        <a:t>Increase cardiac output 20-40%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3486">
                <a:tc>
                  <a:txBody>
                    <a:bodyPr/>
                    <a:lstStyle/>
                    <a:p>
                      <a:pPr algn="ctr">
                        <a:lnSpc>
                          <a:spcPts val="2870"/>
                        </a:lnSpc>
                        <a:defRPr/>
                      </a:pPr>
                      <a:r>
                        <a:rPr lang="en-US" sz="2050">
                          <a:solidFill>
                            <a:srgbClr val="000000"/>
                          </a:solidFill>
                          <a:latin typeface="Montserrat"/>
                        </a:rPr>
                        <a:t>Increase in stroke volume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98469">
                <a:tc>
                  <a:txBody>
                    <a:bodyPr/>
                    <a:lstStyle/>
                    <a:p>
                      <a:pPr algn="ctr">
                        <a:lnSpc>
                          <a:spcPts val="2870"/>
                        </a:lnSpc>
                        <a:defRPr/>
                      </a:pPr>
                      <a:r>
                        <a:rPr lang="en-US" sz="2050">
                          <a:solidFill>
                            <a:srgbClr val="000000"/>
                          </a:solidFill>
                          <a:latin typeface="Montserrat"/>
                        </a:rPr>
                        <a:t>Increase in maternal heart rate  10-20bpm.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Picture 6"/>
          <p:cNvPicPr>
            <a:picLocks noChangeAspect="1"/>
          </p:cNvPicPr>
          <p:nvPr/>
        </p:nvPicPr>
        <p:blipFill>
          <a:blip r:embed="rId6"/>
          <a:srcRect/>
          <a:stretch>
            <a:fillRect/>
          </a:stretch>
        </p:blipFill>
        <p:spPr>
          <a:xfrm>
            <a:off x="16003835" y="1124416"/>
            <a:ext cx="1255465" cy="1306191"/>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Circulatory changes in pregnancy</a:t>
            </a:r>
          </a:p>
        </p:txBody>
      </p:sp>
      <p:pic>
        <p:nvPicPr>
          <p:cNvPr id="9" name="Audio 8">
            <a:hlinkClick r:id="" action="ppaction://media"/>
            <a:extLst>
              <a:ext uri="{FF2B5EF4-FFF2-40B4-BE49-F238E27FC236}">
                <a16:creationId xmlns:a16="http://schemas.microsoft.com/office/drawing/2014/main" id="{0B1FBA42-305A-8AE4-D73C-D7F0DF3606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4128"/>
    </mc:Choice>
    <mc:Fallback>
      <p:transition spd="slow" advTm="10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5" name="Table 5"/>
          <p:cNvGraphicFramePr>
            <a:graphicFrameLocks noGrp="1"/>
          </p:cNvGraphicFramePr>
          <p:nvPr/>
        </p:nvGraphicFramePr>
        <p:xfrm>
          <a:off x="1028700" y="2914650"/>
          <a:ext cx="16230600" cy="6238876"/>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035021">
                <a:tc>
                  <a:txBody>
                    <a:bodyPr/>
                    <a:lstStyle/>
                    <a:p>
                      <a:pPr algn="ctr">
                        <a:lnSpc>
                          <a:spcPts val="4200"/>
                        </a:lnSpc>
                        <a:defRPr/>
                      </a:pPr>
                      <a:r>
                        <a:rPr lang="en-US" sz="3000">
                          <a:solidFill>
                            <a:srgbClr val="000000"/>
                          </a:solidFill>
                          <a:latin typeface="Montserrat Bold"/>
                        </a:rPr>
                        <a:t>Circulatory changes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Montserrat Bold"/>
                        </a:rPr>
                        <a:t>Potential symptoms of these changes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57664">
                <a:tc>
                  <a:txBody>
                    <a:bodyPr/>
                    <a:lstStyle/>
                    <a:p>
                      <a:pPr algn="ctr">
                        <a:lnSpc>
                          <a:spcPts val="2870"/>
                        </a:lnSpc>
                        <a:defRPr/>
                      </a:pPr>
                      <a:r>
                        <a:rPr lang="en-US" sz="2050">
                          <a:solidFill>
                            <a:srgbClr val="000000"/>
                          </a:solidFill>
                          <a:latin typeface="Montserrat"/>
                        </a:rPr>
                        <a:t>Increase in red blood cells 20-30%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95679">
                <a:tc>
                  <a:txBody>
                    <a:bodyPr/>
                    <a:lstStyle/>
                    <a:p>
                      <a:pPr algn="ctr">
                        <a:lnSpc>
                          <a:spcPts val="2870"/>
                        </a:lnSpc>
                        <a:defRPr/>
                      </a:pPr>
                      <a:r>
                        <a:rPr lang="en-US" sz="2050">
                          <a:solidFill>
                            <a:srgbClr val="000000"/>
                          </a:solidFill>
                          <a:latin typeface="Montserrat"/>
                        </a:rPr>
                        <a:t>Increase in size of left ventricle up to 20%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50512">
                <a:tc>
                  <a:txBody>
                    <a:bodyPr/>
                    <a:lstStyle/>
                    <a:p>
                      <a:pPr algn="ctr">
                        <a:lnSpc>
                          <a:spcPts val="2870"/>
                        </a:lnSpc>
                        <a:defRPr/>
                      </a:pPr>
                      <a:r>
                        <a:rPr lang="en-US" sz="2050">
                          <a:solidFill>
                            <a:srgbClr val="000000"/>
                          </a:solidFill>
                          <a:latin typeface="Montserrat"/>
                        </a:rPr>
                        <a:t>Decrease in vascular resistance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algn="ctr">
                        <a:lnSpc>
                          <a:spcPts val="2870"/>
                        </a:lnSpc>
                        <a:defRPr/>
                      </a:pPr>
                      <a:r>
                        <a:rPr lang="en-US" sz="2050">
                          <a:solidFill>
                            <a:srgbClr val="000000"/>
                          </a:solidFill>
                          <a:latin typeface="Montserrat Bold"/>
                        </a:rPr>
                        <a:t>Waves of fatigue.</a:t>
                      </a:r>
                      <a:endParaRPr lang="en-US" sz="1100"/>
                    </a:p>
                    <a:p>
                      <a:pPr algn="ctr">
                        <a:lnSpc>
                          <a:spcPts val="2870"/>
                        </a:lnSpc>
                      </a:pPr>
                      <a:r>
                        <a:rPr lang="en-US" sz="2050">
                          <a:solidFill>
                            <a:srgbClr val="000000"/>
                          </a:solidFill>
                          <a:latin typeface="Montserrat Bold"/>
                        </a:rPr>
                        <a:t>A racing pulse.</a:t>
                      </a:r>
                    </a:p>
                    <a:p>
                      <a:pPr algn="ctr">
                        <a:lnSpc>
                          <a:spcPts val="2870"/>
                        </a:lnSpc>
                      </a:pPr>
                      <a:r>
                        <a:rPr lang="en-US" sz="2050">
                          <a:solidFill>
                            <a:srgbClr val="000000"/>
                          </a:solidFill>
                          <a:latin typeface="Montserrat Bold"/>
                        </a:rPr>
                        <a:t>Nausea.</a:t>
                      </a:r>
                    </a:p>
                    <a:p>
                      <a:pPr algn="ctr">
                        <a:lnSpc>
                          <a:spcPts val="2870"/>
                        </a:lnSpc>
                      </a:pPr>
                      <a:r>
                        <a:rPr lang="en-US" sz="2050">
                          <a:solidFill>
                            <a:srgbClr val="000000"/>
                          </a:solidFill>
                          <a:latin typeface="Montserrat Bold"/>
                        </a:rPr>
                        <a:t>Pallor.</a:t>
                      </a:r>
                    </a:p>
                    <a:p>
                      <a:pPr algn="ctr">
                        <a:lnSpc>
                          <a:spcPts val="2870"/>
                        </a:lnSpc>
                      </a:pPr>
                      <a:r>
                        <a:rPr lang="en-US" sz="2050">
                          <a:solidFill>
                            <a:srgbClr val="000000"/>
                          </a:solidFill>
                          <a:latin typeface="Montserrat Bold"/>
                        </a:rPr>
                        <a:t>Sweating.</a:t>
                      </a:r>
                    </a:p>
                    <a:p>
                      <a:pPr algn="ctr">
                        <a:lnSpc>
                          <a:spcPts val="2870"/>
                        </a:lnSpc>
                      </a:pPr>
                      <a:r>
                        <a:rPr lang="en-US" sz="2050">
                          <a:solidFill>
                            <a:srgbClr val="000000"/>
                          </a:solidFill>
                          <a:latin typeface="Montserrat Bold"/>
                        </a:rPr>
                        <a:t>Dizziness</a:t>
                      </a:r>
                      <a:r>
                        <a:rPr lang="en-US" sz="2050">
                          <a:solidFill>
                            <a:srgbClr val="000000"/>
                          </a:solidFill>
                          <a:latin typeface="Montserrat"/>
                        </a:rPr>
                        <a:t>, especially when getting up and down quickly (potential for </a:t>
                      </a:r>
                      <a:r>
                        <a:rPr lang="en-US" sz="2050">
                          <a:solidFill>
                            <a:srgbClr val="000000"/>
                          </a:solidFill>
                          <a:latin typeface="Montserrat Bold"/>
                        </a:rPr>
                        <a:t>postural hypotension</a:t>
                      </a:r>
                      <a:r>
                        <a:rPr lang="en-US" sz="2050">
                          <a:solidFill>
                            <a:srgbClr val="000000"/>
                          </a:solidFill>
                          <a:latin typeface="Montserrat"/>
                        </a:rPr>
                        <a:t>).</a:t>
                      </a:r>
                    </a:p>
                    <a:p>
                      <a:pPr algn="ctr">
                        <a:lnSpc>
                          <a:spcPts val="2870"/>
                        </a:lnSpc>
                      </a:pPr>
                      <a:r>
                        <a:rPr lang="en-US" sz="2050">
                          <a:solidFill>
                            <a:srgbClr val="000000"/>
                          </a:solidFill>
                          <a:latin typeface="Montserrat Bold"/>
                        </a:rPr>
                        <a:t>Blood pressure </a:t>
                      </a:r>
                      <a:r>
                        <a:rPr lang="en-US" sz="2050">
                          <a:solidFill>
                            <a:srgbClr val="000000"/>
                          </a:solidFill>
                          <a:latin typeface="Montserrat"/>
                        </a:rPr>
                        <a:t>may increase higher than normal during activities such as:</a:t>
                      </a:r>
                    </a:p>
                    <a:p>
                      <a:pPr algn="ctr">
                        <a:lnSpc>
                          <a:spcPts val="2870"/>
                        </a:lnSpc>
                      </a:pPr>
                      <a:endParaRPr lang="en-US" sz="2050">
                        <a:solidFill>
                          <a:srgbClr val="000000"/>
                        </a:solidFill>
                        <a:latin typeface="Montserrat"/>
                      </a:endParaRPr>
                    </a:p>
                    <a:p>
                      <a:pPr marL="442719" lvl="1" indent="-221360">
                        <a:lnSpc>
                          <a:spcPts val="2870"/>
                        </a:lnSpc>
                        <a:buFont typeface="Arial"/>
                        <a:buChar char="•"/>
                      </a:pPr>
                      <a:r>
                        <a:rPr lang="en-US" sz="2050">
                          <a:solidFill>
                            <a:srgbClr val="000000"/>
                          </a:solidFill>
                          <a:latin typeface="Montserrat"/>
                        </a:rPr>
                        <a:t>Long isometric muscle contractions.</a:t>
                      </a:r>
                    </a:p>
                    <a:p>
                      <a:pPr marL="442719" lvl="1" indent="-221360">
                        <a:lnSpc>
                          <a:spcPts val="2870"/>
                        </a:lnSpc>
                        <a:buFont typeface="Arial"/>
                        <a:buChar char="•"/>
                      </a:pPr>
                      <a:r>
                        <a:rPr lang="en-US" sz="2050">
                          <a:solidFill>
                            <a:srgbClr val="000000"/>
                          </a:solidFill>
                          <a:latin typeface="Montserrat"/>
                        </a:rPr>
                        <a:t>Heavy weight training.</a:t>
                      </a:r>
                    </a:p>
                    <a:p>
                      <a:pPr marL="442719" lvl="1" indent="-221360" algn="l">
                        <a:lnSpc>
                          <a:spcPts val="2870"/>
                        </a:lnSpc>
                        <a:buFont typeface="Arial"/>
                        <a:buChar char="•"/>
                      </a:pPr>
                      <a:r>
                        <a:rPr lang="en-US" sz="2050">
                          <a:solidFill>
                            <a:srgbClr val="000000"/>
                          </a:solidFill>
                          <a:latin typeface="Montserrat"/>
                        </a:rPr>
                        <a:t>Holding the breath.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Picture 6"/>
          <p:cNvPicPr>
            <a:picLocks noChangeAspect="1"/>
          </p:cNvPicPr>
          <p:nvPr/>
        </p:nvPicPr>
        <p:blipFill>
          <a:blip r:embed="rId6"/>
          <a:srcRect/>
          <a:stretch>
            <a:fillRect/>
          </a:stretch>
        </p:blipFill>
        <p:spPr>
          <a:xfrm>
            <a:off x="16003835" y="1124416"/>
            <a:ext cx="1255465" cy="1306191"/>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Circulatory changes in pregnancy</a:t>
            </a:r>
          </a:p>
        </p:txBody>
      </p:sp>
      <p:pic>
        <p:nvPicPr>
          <p:cNvPr id="8" name="Audio 7">
            <a:hlinkClick r:id="" action="ppaction://media"/>
            <a:extLst>
              <a:ext uri="{FF2B5EF4-FFF2-40B4-BE49-F238E27FC236}">
                <a16:creationId xmlns:a16="http://schemas.microsoft.com/office/drawing/2014/main" id="{6E2E9131-ADAA-78E3-ACED-27FE2EB5D0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858"/>
    </mc:Choice>
    <mc:Fallback>
      <p:transition spd="slow" advTm="18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pic>
        <p:nvPicPr>
          <p:cNvPr id="6" name="Picture 6"/>
          <p:cNvPicPr>
            <a:picLocks noChangeAspect="1"/>
          </p:cNvPicPr>
          <p:nvPr/>
        </p:nvPicPr>
        <p:blipFill>
          <a:blip r:embed="rId7"/>
          <a:srcRect/>
          <a:stretch>
            <a:fillRect/>
          </a:stretch>
        </p:blipFill>
        <p:spPr>
          <a:xfrm>
            <a:off x="4413352" y="3256162"/>
            <a:ext cx="9461296" cy="4326812"/>
          </a:xfrm>
          <a:prstGeom prst="rect">
            <a:avLst/>
          </a:prstGeom>
        </p:spPr>
      </p:pic>
      <p:sp>
        <p:nvSpPr>
          <p:cNvPr id="7" name="TextBox 7"/>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Vascular underfill</a:t>
            </a:r>
          </a:p>
        </p:txBody>
      </p:sp>
      <p:pic>
        <p:nvPicPr>
          <p:cNvPr id="8" name="Audio 7">
            <a:hlinkClick r:id="" action="ppaction://media"/>
            <a:extLst>
              <a:ext uri="{FF2B5EF4-FFF2-40B4-BE49-F238E27FC236}">
                <a16:creationId xmlns:a16="http://schemas.microsoft.com/office/drawing/2014/main" id="{7FA97D69-D268-8FF0-8648-919F9F12AE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42"/>
    </mc:Choice>
    <mc:Fallback>
      <p:transition spd="slow" advTm="4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6"/>
          <a:srcRect/>
          <a:stretch>
            <a:fillRect/>
          </a:stretch>
        </p:blipFill>
        <p:spPr>
          <a:xfrm>
            <a:off x="16003835" y="7952109"/>
            <a:ext cx="1255465" cy="1306191"/>
          </a:xfrm>
          <a:prstGeom prst="rect">
            <a:avLst/>
          </a:prstGeom>
        </p:spPr>
      </p:pic>
      <p:pic>
        <p:nvPicPr>
          <p:cNvPr id="6" name="Picture 6"/>
          <p:cNvPicPr>
            <a:picLocks noChangeAspect="1"/>
          </p:cNvPicPr>
          <p:nvPr/>
        </p:nvPicPr>
        <p:blipFill>
          <a:blip r:embed="rId7"/>
          <a:srcRect/>
          <a:stretch>
            <a:fillRect/>
          </a:stretch>
        </p:blipFill>
        <p:spPr>
          <a:xfrm>
            <a:off x="1028700" y="3200532"/>
            <a:ext cx="7012036" cy="5696320"/>
          </a:xfrm>
          <a:prstGeom prst="rect">
            <a:avLst/>
          </a:prstGeom>
        </p:spPr>
      </p:pic>
      <p:sp>
        <p:nvSpPr>
          <p:cNvPr id="7" name="TextBox 7"/>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Body temperature changes in pregnancy</a:t>
            </a:r>
          </a:p>
        </p:txBody>
      </p:sp>
      <p:sp>
        <p:nvSpPr>
          <p:cNvPr id="8" name="TextBox 8"/>
          <p:cNvSpPr txBox="1"/>
          <p:nvPr/>
        </p:nvSpPr>
        <p:spPr>
          <a:xfrm>
            <a:off x="7750521" y="2877185"/>
            <a:ext cx="9508779" cy="2823845"/>
          </a:xfrm>
          <a:prstGeom prst="rect">
            <a:avLst/>
          </a:prstGeom>
        </p:spPr>
        <p:txBody>
          <a:bodyPr lIns="0" tIns="0" rIns="0" bIns="0" rtlCol="0" anchor="t">
            <a:spAutoFit/>
          </a:bodyPr>
          <a:lstStyle/>
          <a:p>
            <a:pPr algn="ctr">
              <a:lnSpc>
                <a:spcPts val="2799"/>
              </a:lnSpc>
            </a:pPr>
            <a:r>
              <a:rPr lang="en-US" sz="2799">
                <a:solidFill>
                  <a:srgbClr val="000000"/>
                </a:solidFill>
                <a:latin typeface="Montserrat Extra-Bold"/>
              </a:rPr>
              <a:t>Prolonged high-intensity exercise, in hot and humid conditions, may still cause overheating, despite the maternal adaptations to body temperature.</a:t>
            </a:r>
          </a:p>
          <a:p>
            <a:pPr algn="ctr">
              <a:lnSpc>
                <a:spcPts val="2799"/>
              </a:lnSpc>
            </a:pPr>
            <a:r>
              <a:rPr lang="en-US" sz="2799">
                <a:solidFill>
                  <a:srgbClr val="000000"/>
                </a:solidFill>
                <a:latin typeface="Montserrat Extra-Bold"/>
              </a:rPr>
              <a:t>It is important to consider layered clothing, availability of drinking water, ventilation and use the talk test to monitor exercise intensity.</a:t>
            </a:r>
          </a:p>
          <a:p>
            <a:pPr algn="ctr">
              <a:lnSpc>
                <a:spcPts val="2799"/>
              </a:lnSpc>
              <a:spcBef>
                <a:spcPct val="0"/>
              </a:spcBef>
            </a:pPr>
            <a:endParaRPr lang="en-US" sz="2799">
              <a:solidFill>
                <a:srgbClr val="000000"/>
              </a:solidFill>
              <a:latin typeface="Montserrat Extra-Bold"/>
            </a:endParaRPr>
          </a:p>
        </p:txBody>
      </p:sp>
      <p:pic>
        <p:nvPicPr>
          <p:cNvPr id="9" name="Audio 8">
            <a:hlinkClick r:id="" action="ppaction://media"/>
            <a:extLst>
              <a:ext uri="{FF2B5EF4-FFF2-40B4-BE49-F238E27FC236}">
                <a16:creationId xmlns:a16="http://schemas.microsoft.com/office/drawing/2014/main" id="{DAFDF642-D2CC-57DF-E919-7665A4D05C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744"/>
    </mc:Choice>
    <mc:Fallback>
      <p:transition spd="slow" advTm="11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5714</TotalTime>
  <Words>1988</Words>
  <Application>Microsoft Macintosh PowerPoint</Application>
  <PresentationFormat>Custom</PresentationFormat>
  <Paragraphs>252</Paragraphs>
  <Slides>34</Slides>
  <Notes>0</Notes>
  <HiddenSlides>0</HiddenSlides>
  <MMClips>34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Montserrat Extra-Bold Italics</vt:lpstr>
      <vt:lpstr>Montserrat Semi-Bold</vt:lpstr>
      <vt:lpstr>Arial</vt:lpstr>
      <vt:lpstr>Montserrat Bold</vt:lpstr>
      <vt:lpstr>Montserrat Extra-Bold Bold</vt:lpstr>
      <vt:lpstr>Montserrat</vt:lpstr>
      <vt:lpstr>Montserrat Extra-Bold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PPN Unit 1 Lecture 2</dc:title>
  <cp:lastModifiedBy>Gary Stevenson</cp:lastModifiedBy>
  <cp:revision>3</cp:revision>
  <dcterms:created xsi:type="dcterms:W3CDTF">2006-08-16T00:00:00Z</dcterms:created>
  <dcterms:modified xsi:type="dcterms:W3CDTF">2023-05-03T13:56:54Z</dcterms:modified>
  <dc:identifier>DAFdFsoeFp8</dc:identifier>
</cp:coreProperties>
</file>