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" pitchFamily="2" charset="77"/>
      <p:regular r:id="rId31"/>
      <p:bold r:id="rId32"/>
      <p:italic r:id="rId33"/>
      <p:boldItalic r:id="rId34"/>
    </p:embeddedFont>
    <p:embeddedFont>
      <p:font typeface="Montserrat Bold" pitchFamily="2" charset="77"/>
      <p:regular r:id="rId35"/>
    </p:embeddedFont>
    <p:embeddedFont>
      <p:font typeface="Montserrat Extra-Bold" pitchFamily="2" charset="77"/>
      <p:regular r:id="rId36"/>
      <p:bold r:id="rId37"/>
    </p:embeddedFont>
    <p:embeddedFont>
      <p:font typeface="Montserrat Extra-Bold Bold" pitchFamily="2" charset="77"/>
      <p:regular r:id="rId38"/>
      <p:bold r:id="rId39"/>
    </p:embeddedFont>
    <p:embeddedFont>
      <p:font typeface="Montserrat Extra-Bold Italics" pitchFamily="2" charset="77"/>
      <p:regular r:id="rId40"/>
      <p:bold r:id="rId41"/>
      <p:italic r:id="rId42"/>
      <p:boldItalic r:id="rId43"/>
    </p:embeddedFont>
    <p:embeddedFont>
      <p:font typeface="Montserrat Semi-Bold" pitchFamily="2" charset="77"/>
      <p:regular r:id="rId44"/>
      <p:bold r:id="rId45"/>
    </p:embeddedFont>
    <p:embeddedFont>
      <p:font typeface="Montserrat Semi-Bold Bold" pitchFamily="2" charset="77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 autoAdjust="0"/>
    <p:restoredTop sz="94626" autoAdjust="0"/>
  </p:normalViewPr>
  <p:slideViewPr>
    <p:cSldViewPr>
      <p:cViewPr varScale="1">
        <p:scale>
          <a:sx n="80" d="100"/>
          <a:sy n="80" d="100"/>
        </p:scale>
        <p:origin x="64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11" Type="http://schemas.openxmlformats.org/officeDocument/2006/relationships/image" Target="../media/image13.jpeg"/><Relationship Id="rId5" Type="http://schemas.openxmlformats.org/officeDocument/2006/relationships/image" Target="../media/image8.sv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9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31948" y="0"/>
            <a:ext cx="11129676" cy="10287000"/>
            <a:chOff x="0" y="0"/>
            <a:chExt cx="1483956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l="28918" r="28918"/>
            <a:stretch>
              <a:fillRect/>
            </a:stretch>
          </p:blipFill>
          <p:spPr>
            <a:xfrm>
              <a:off x="0" y="0"/>
              <a:ext cx="14839567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400000">
            <a:off x="16799708" y="105507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16007685" y="3237459"/>
            <a:ext cx="2456682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28700" y="7078394"/>
            <a:ext cx="1939613" cy="2017981"/>
          </a:xfrm>
          <a:custGeom>
            <a:avLst/>
            <a:gdLst/>
            <a:ahLst/>
            <a:cxnLst/>
            <a:rect l="l" t="t" r="r" b="b"/>
            <a:pathLst>
              <a:path w="1939613" h="2017981">
                <a:moveTo>
                  <a:pt x="0" y="0"/>
                </a:moveTo>
                <a:lnTo>
                  <a:pt x="1939613" y="0"/>
                </a:lnTo>
                <a:lnTo>
                  <a:pt x="1939613" y="2017981"/>
                </a:lnTo>
                <a:lnTo>
                  <a:pt x="0" y="2017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31948" y="0"/>
            <a:ext cx="10056052" cy="10287000"/>
          </a:xfrm>
          <a:custGeom>
            <a:avLst/>
            <a:gdLst/>
            <a:ahLst/>
            <a:cxnLst/>
            <a:rect l="l" t="t" r="r" b="b"/>
            <a:pathLst>
              <a:path w="10056052" h="10287000">
                <a:moveTo>
                  <a:pt x="0" y="0"/>
                </a:moveTo>
                <a:lnTo>
                  <a:pt x="10056052" y="0"/>
                </a:lnTo>
                <a:lnTo>
                  <a:pt x="1005605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8521" r="-2442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1304925"/>
            <a:ext cx="12946500" cy="6089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3"/>
              </a:lnSpc>
            </a:pPr>
            <a:r>
              <a:rPr lang="en-US" sz="10275">
                <a:solidFill>
                  <a:srgbClr val="FFFFFF"/>
                </a:solidFill>
                <a:latin typeface="Montserrat Extra-Bold"/>
              </a:rPr>
              <a:t>Lesson 1 - Designing a safe and effective exercise programme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BC59F72-3653-3840-5253-E6891FD99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2"/>
    </mc:Choice>
    <mc:Fallback>
      <p:transition spd="slow" advTm="9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2810510"/>
          <a:ext cx="16230600" cy="4981576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1447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FITT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ACSM guidelines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8597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Frequency and time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At least 2–3 times per week and on days when most active.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2935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Intensity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Stretching to the point of feeling tightness or slight discomfort is encouraged, but not pain.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Within normal range of movement (ROM).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8597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Type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Static stretches for 10–30 seconds.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Dynamic stretches for 8–10 repetitions.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52525"/>
            <a:ext cx="13005326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FITT principles for stretching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916B0E3-DBC7-07BF-229E-DD0876422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52"/>
    </mc:Choice>
    <mc:Fallback>
      <p:transition spd="slow" advTm="5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3256162"/>
          <a:ext cx="16230600" cy="6200776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053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DOS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 Bold"/>
                        </a:rPr>
                        <a:t>DON'TS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73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Plan seated, kneeling and standing positions after 12 weeks.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Plan lying supine positions after 12 weeks to avoid supine hypotensive syndrome.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509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Use a wall or object for stability from early to mid-second trimester onwards, because of the shift in the centre of gravity and balance.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Lying prone after approximately 12 weeks because of comfort level and risk of ‘bumping the bump’.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673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Plan and instruct static maintenance stretches and target areas of tightness or tension.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Advanced stretching such as PNF, developmental and ballistic stretching.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673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Monitor intensity carefully because of the effects of relaxin and risk of injury.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Overstretch and cause injury.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Dos and Don’ts of stretching in pregnancy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CA713A-B47D-595C-5CCE-AC4465FCE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44"/>
    </mc:Choice>
    <mc:Fallback>
      <p:transition spd="slow" advTm="76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2968165"/>
          <a:ext cx="16230600" cy="5991225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25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FITT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ACSM guidelines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265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Frequency and time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2–3 per week.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30 minutes (more if comfortable and can be less if combined with aerobic activity in one session).</a:t>
                      </a:r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Resistance training should be performed on non-consecutive days.</a:t>
                      </a:r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1–3 sets of 8–15 multiple, submaximal reps.</a:t>
                      </a:r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2 minutes rest between sets (1 set for beginners).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470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Intensity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Light to moderate, up to 70% 1 rep max.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As maternal body weight increases, the load may need to be decreased throughout the second and third trimesters.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FITT principles for muscular fitness in pregnancy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0196A2E-B23F-7D16-A7C1-09B95BF76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42"/>
    </mc:Choice>
    <mc:Fallback>
      <p:transition spd="slow" advTm="86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3314700"/>
          <a:ext cx="16230600" cy="3657600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02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FITT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ACSM guidelines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75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Type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Whole body and balanced across muscle groups.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Functional and through all three planes of movement to mimic the activities of daily life (ADLs).</a:t>
                      </a:r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Resistance machines, free weights, bands, suspension training, kettlebells, modified yoga and Pilates.</a:t>
                      </a:r>
                    </a:p>
                    <a:p>
                      <a:pPr algn="ctr">
                        <a:lnSpc>
                          <a:spcPts val="2940"/>
                        </a:lnSpc>
                      </a:pPr>
                      <a:endParaRPr lang="en-US" sz="2100">
                        <a:solidFill>
                          <a:srgbClr val="000000"/>
                        </a:solidFill>
                        <a:latin typeface="Montserrat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FITT principles for muscular fitness in pregnancy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055AC7-78F9-C81C-7990-0DB7DABC7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33"/>
    </mc:Choice>
    <mc:Fallback>
      <p:transition spd="slow" advTm="23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3256162"/>
          <a:ext cx="16230600" cy="6200776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053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DOS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 Bold"/>
                        </a:rPr>
                        <a:t>DON'TS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73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Plan seated, kneeling, incline and standing positions after 12 weeks.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Lying supine after 12 weeks to avoid supine hypotensive syndrome.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673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Minimise risk of falling because of shift in the centre of gravity.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Plan single-leg or balance exercises without some kind of support.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673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Keep head above the stomach after 12 weeks or if reflux and indigestion present in the first trimester.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Decline exercise position because of blood pressure and comfort level.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509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Plan a light to moderate load and progress to submaximal repetitions.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Plan heavy maximal loads, particularly overhead, because of blood pressure and the load on the musculoskeletal system.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Dos and Don’ts of muscular fitness in pregnancy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37F97D-EDE3-60AA-7C7A-D0C9697AF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60"/>
    </mc:Choice>
    <mc:Fallback>
      <p:transition spd="slow" advTm="6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3256162"/>
          <a:ext cx="16230600" cy="4705464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1864">
                <a:tc gridSpan="2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 Bold"/>
                        </a:rPr>
                        <a:t>Some activities to avoid in pregnancy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 Bold"/>
                        </a:rPr>
                        <a:t>Some activities to avoid in pregnancy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645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Boxing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Kickboxing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645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Horse riding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Rugby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665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Hockey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Karate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645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Scuba diving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Judo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Activities to avoid in pregnancy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E8974D-0E95-7721-DB4E-3560B9610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88"/>
    </mc:Choice>
    <mc:Fallback>
      <p:transition spd="slow" advTm="3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5813" y="-158270"/>
            <a:ext cx="19659626" cy="925464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Freeform 3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936983" y="7657460"/>
            <a:ext cx="1410500" cy="1467490"/>
          </a:xfrm>
          <a:custGeom>
            <a:avLst/>
            <a:gdLst/>
            <a:ahLst/>
            <a:cxnLst/>
            <a:rect l="l" t="t" r="r" b="b"/>
            <a:pathLst>
              <a:path w="1410500" h="1467490">
                <a:moveTo>
                  <a:pt x="0" y="0"/>
                </a:moveTo>
                <a:lnTo>
                  <a:pt x="1410500" y="0"/>
                </a:lnTo>
                <a:lnTo>
                  <a:pt x="1410500" y="1467490"/>
                </a:lnTo>
                <a:lnTo>
                  <a:pt x="0" y="14674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26492" y="1114425"/>
            <a:ext cx="8035017" cy="190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4700">
                <a:solidFill>
                  <a:srgbClr val="FFFFFF"/>
                </a:solidFill>
                <a:latin typeface="Montserrat Extra-Bold Bold"/>
              </a:rPr>
              <a:t>Selecting appropriate exercises</a:t>
            </a:r>
          </a:p>
          <a:p>
            <a:pPr algn="ctr">
              <a:lnSpc>
                <a:spcPts val="2000"/>
              </a:lnSpc>
            </a:pPr>
            <a:endParaRPr lang="en-US" sz="4700">
              <a:solidFill>
                <a:srgbClr val="FFFFFF"/>
              </a:solidFill>
              <a:latin typeface="Montserrat Extra-Bold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ontserrat Extra-Bold Italics"/>
              </a:rPr>
              <a:t>Activity</a:t>
            </a:r>
          </a:p>
        </p:txBody>
      </p:sp>
      <p:sp>
        <p:nvSpPr>
          <p:cNvPr id="10" name="AutoShape 10"/>
          <p:cNvSpPr/>
          <p:nvPr/>
        </p:nvSpPr>
        <p:spPr>
          <a:xfrm>
            <a:off x="5420472" y="3205759"/>
            <a:ext cx="8035017" cy="465612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TextBox 11"/>
          <p:cNvSpPr txBox="1"/>
          <p:nvPr/>
        </p:nvSpPr>
        <p:spPr>
          <a:xfrm>
            <a:off x="5420472" y="3158134"/>
            <a:ext cx="8035017" cy="802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Consider each stage of pregnancy, discuss and plan: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•2 x CV activities.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•6 x resistance activities.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•4 x stretches.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•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Explain the rationale for each exercise choice.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587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742518F-6427-E51F-36F4-A219C1CDD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86"/>
    </mc:Choice>
    <mc:Fallback>
      <p:transition spd="slow" advTm="3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5813" y="-158270"/>
            <a:ext cx="19659626" cy="925464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Freeform 3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936983" y="7657460"/>
            <a:ext cx="1410500" cy="1467490"/>
          </a:xfrm>
          <a:custGeom>
            <a:avLst/>
            <a:gdLst/>
            <a:ahLst/>
            <a:cxnLst/>
            <a:rect l="l" t="t" r="r" b="b"/>
            <a:pathLst>
              <a:path w="1410500" h="1467490">
                <a:moveTo>
                  <a:pt x="0" y="0"/>
                </a:moveTo>
                <a:lnTo>
                  <a:pt x="1410500" y="0"/>
                </a:lnTo>
                <a:lnTo>
                  <a:pt x="1410500" y="1467490"/>
                </a:lnTo>
                <a:lnTo>
                  <a:pt x="0" y="14674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26492" y="1114425"/>
            <a:ext cx="8035017" cy="190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4700">
                <a:solidFill>
                  <a:srgbClr val="FFFFFF"/>
                </a:solidFill>
                <a:latin typeface="Montserrat Extra-Bold Bold"/>
              </a:rPr>
              <a:t>Adapting exercises through pregnancy</a:t>
            </a:r>
          </a:p>
          <a:p>
            <a:pPr algn="ctr">
              <a:lnSpc>
                <a:spcPts val="2000"/>
              </a:lnSpc>
            </a:pPr>
            <a:endParaRPr lang="en-US" sz="4700">
              <a:solidFill>
                <a:srgbClr val="FFFFFF"/>
              </a:solidFill>
              <a:latin typeface="Montserrat Extra-Bold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ontserrat Extra-Bold Italics"/>
              </a:rPr>
              <a:t>Activity</a:t>
            </a:r>
          </a:p>
        </p:txBody>
      </p:sp>
      <p:sp>
        <p:nvSpPr>
          <p:cNvPr id="10" name="AutoShape 10"/>
          <p:cNvSpPr/>
          <p:nvPr/>
        </p:nvSpPr>
        <p:spPr>
          <a:xfrm>
            <a:off x="5420472" y="3205759"/>
            <a:ext cx="8035017" cy="465612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TextBox 11"/>
          <p:cNvSpPr txBox="1"/>
          <p:nvPr/>
        </p:nvSpPr>
        <p:spPr>
          <a:xfrm>
            <a:off x="5420472" y="3158134"/>
            <a:ext cx="8035017" cy="802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Discuss and plan how you would adapt each exercise based on the changes and symptoms for each of the following: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•Each of the three trimesters.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•The postnatal period.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•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Explain the rationale for each adaptation.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587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A92E0E5-E4BD-A313-C4A5-F1F38803C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44"/>
    </mc:Choice>
    <mc:Fallback>
      <p:transition spd="slow" advTm="59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Functional training in pregnancy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388609"/>
            <a:ext cx="16230600" cy="596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Selecting exercises that ‘mimic’ the activities of daily life (ADLs) for motherhood is key in programming for both pre and postnatal clients.</a:t>
            </a:r>
          </a:p>
          <a:p>
            <a:pPr algn="ctr">
              <a:lnSpc>
                <a:spcPts val="3600"/>
              </a:lnSpc>
            </a:pPr>
            <a:endParaRPr lang="en-US" sz="3600">
              <a:solidFill>
                <a:srgbClr val="19598D"/>
              </a:solidFill>
              <a:latin typeface="Montserrat"/>
            </a:endParaRPr>
          </a:p>
          <a:p>
            <a:pPr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Movements in motherhood:</a:t>
            </a:r>
          </a:p>
          <a:p>
            <a:pPr>
              <a:lnSpc>
                <a:spcPts val="3600"/>
              </a:lnSpc>
            </a:pPr>
            <a:endParaRPr lang="en-US" sz="3600">
              <a:solidFill>
                <a:srgbClr val="19598D"/>
              </a:solidFill>
              <a:latin typeface="Montserrat"/>
            </a:endParaRPr>
          </a:p>
          <a:p>
            <a:pPr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•Push and pull.</a:t>
            </a:r>
          </a:p>
          <a:p>
            <a:pPr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•Squat.</a:t>
            </a:r>
          </a:p>
          <a:p>
            <a:pPr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•Lift and bend.</a:t>
            </a:r>
          </a:p>
          <a:p>
            <a:pPr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•Carry.</a:t>
            </a:r>
          </a:p>
          <a:p>
            <a:pPr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•Twist and turn.</a:t>
            </a:r>
          </a:p>
          <a:p>
            <a:pPr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•Reach.</a:t>
            </a:r>
          </a:p>
          <a:p>
            <a:pPr algn="ctr">
              <a:lnSpc>
                <a:spcPts val="3600"/>
              </a:lnSpc>
            </a:pPr>
            <a:endParaRPr lang="en-US" sz="3600">
              <a:solidFill>
                <a:srgbClr val="19598D"/>
              </a:solidFill>
              <a:latin typeface="Montserrat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600">
              <a:solidFill>
                <a:srgbClr val="19598D"/>
              </a:solidFill>
              <a:latin typeface="Montserrat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214AC49-17A3-FDDF-A687-0ABB32D56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30"/>
    </mc:Choice>
    <mc:Fallback>
      <p:transition spd="slow" advTm="94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52525"/>
            <a:ext cx="13005326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Pelvic floor exercises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388609"/>
            <a:ext cx="16230600" cy="596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Pelvic floor muscles (PFM) are placed under stress during pregnancy, and symptoms of weak PFM include:</a:t>
            </a:r>
          </a:p>
          <a:p>
            <a:pPr algn="just">
              <a:lnSpc>
                <a:spcPts val="3600"/>
              </a:lnSpc>
            </a:pPr>
            <a:endParaRPr lang="en-US" sz="3600">
              <a:solidFill>
                <a:srgbClr val="19598D"/>
              </a:solidFill>
              <a:latin typeface="Montserrat"/>
            </a:endParaRPr>
          </a:p>
          <a:p>
            <a:pPr algn="just"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•Urgency to urinate.</a:t>
            </a:r>
          </a:p>
          <a:p>
            <a:pPr algn="just"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•‘Leaks’ when laughing, coughing or sneezing.</a:t>
            </a:r>
          </a:p>
          <a:p>
            <a:pPr algn="just"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•‘Leaks’ when performing high-impact exercises such as star jumps.</a:t>
            </a:r>
          </a:p>
          <a:p>
            <a:pPr algn="just"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•Stress incontinence or even prolapse. </a:t>
            </a:r>
          </a:p>
          <a:p>
            <a:pPr algn="just">
              <a:lnSpc>
                <a:spcPts val="3600"/>
              </a:lnSpc>
            </a:pPr>
            <a:endParaRPr lang="en-US" sz="3600">
              <a:solidFill>
                <a:srgbClr val="19598D"/>
              </a:solidFill>
              <a:latin typeface="Montserrat"/>
            </a:endParaRPr>
          </a:p>
          <a:p>
            <a:pPr algn="just"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Be sensitive and empathetic as pelvic floor dysfunction can be distressing.</a:t>
            </a:r>
          </a:p>
          <a:p>
            <a:pPr algn="just">
              <a:lnSpc>
                <a:spcPts val="3600"/>
              </a:lnSpc>
            </a:pPr>
            <a:endParaRPr lang="en-US" sz="3600">
              <a:solidFill>
                <a:srgbClr val="19598D"/>
              </a:solidFill>
              <a:latin typeface="Montserrat"/>
            </a:endParaRPr>
          </a:p>
          <a:p>
            <a:pPr algn="ctr">
              <a:lnSpc>
                <a:spcPts val="3600"/>
              </a:lnSpc>
            </a:pPr>
            <a:endParaRPr lang="en-US" sz="3600">
              <a:solidFill>
                <a:srgbClr val="19598D"/>
              </a:solidFill>
              <a:latin typeface="Montserrat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600">
              <a:solidFill>
                <a:srgbClr val="19598D"/>
              </a:solidFill>
              <a:latin typeface="Montserrat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A2DD3B5-3C34-E864-1BA5-1BFD64242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56"/>
    </mc:Choice>
    <mc:Fallback>
      <p:transition spd="slow" advTm="41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031023" y="7423557"/>
            <a:ext cx="16256977" cy="8229600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4" name="Freeform 4"/>
          <p:cNvSpPr/>
          <p:nvPr/>
        </p:nvSpPr>
        <p:spPr>
          <a:xfrm rot="-5400000">
            <a:off x="16731762" y="1410919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15939739" y="3593303"/>
            <a:ext cx="2456682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5940585" y="7772400"/>
            <a:ext cx="1939613" cy="2017981"/>
          </a:xfrm>
          <a:custGeom>
            <a:avLst/>
            <a:gdLst/>
            <a:ahLst/>
            <a:cxnLst/>
            <a:rect l="l" t="t" r="r" b="b"/>
            <a:pathLst>
              <a:path w="1939613" h="2017981">
                <a:moveTo>
                  <a:pt x="0" y="0"/>
                </a:moveTo>
                <a:lnTo>
                  <a:pt x="1939613" y="0"/>
                </a:lnTo>
                <a:lnTo>
                  <a:pt x="1939613" y="2017981"/>
                </a:lnTo>
                <a:lnTo>
                  <a:pt x="0" y="20179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81100"/>
            <a:ext cx="10954707" cy="106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7"/>
              </a:lnSpc>
              <a:spcBef>
                <a:spcPct val="0"/>
              </a:spcBef>
            </a:pPr>
            <a:r>
              <a:rPr lang="en-US" sz="8057">
                <a:solidFill>
                  <a:srgbClr val="19598D"/>
                </a:solidFill>
                <a:latin typeface="Montserrat Extra-Bold"/>
              </a:rPr>
              <a:t>Learning objectives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78150"/>
            <a:ext cx="14776080" cy="873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Bold"/>
              </a:rPr>
              <a:t>By the end of the lesson you will be able to: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Bold"/>
            </a:endParaRP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Interpret information gathered from a pre and postnatal client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Apply the principles of FITT (frequency, intensity, time, type) to the design of an exercise session for each trimester and the postnatal period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Select appropriate types of activity for the client and her stage of pregnancy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List the types of activity or positions that should be avoided and explain the reasons for this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Identify any alternatives or adaptations specific to the individual needs and physiological and biomechanical changes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29FB427-FA5C-E74A-615A-FB555127A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16"/>
    </mc:Choice>
    <mc:Fallback>
      <p:transition spd="slow" advTm="41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2600325"/>
          <a:ext cx="16230600" cy="7686676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895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DOS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 Bold"/>
                        </a:rPr>
                        <a:t>DON'TS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8599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Plan seated, kneeling and standing core exercise positions throughout pregnancy and the early stages of the postnatal period.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Plan lying supine positions after 12 weeks to avoid supine hypotensive syndrome.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8599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Reintroduce supine lying exercise positions in the postnatal period.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Plan spinal flexion exercises, against gravity, in the second and third trimesters and early postnatal period because of the risk of diastasis recti.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8599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Provide back support when required, such as an incline bench, stable Swiss ball or pillows.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Plan exercises with long isometric holds, longer than 15 second, because of the risk of high blood pressure in pregnancy.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1924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Plan ‘controlled’ light to moderate weighted spinal rotation and lateral flexion to maintain strong obliques. This should stop after Diastasis Recto appears or can cause shearing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Plan ‘uncontrolled’ heavily weighted spinal rotation exercises in the second and third trimesters and early postnatal period because of the risk of diastasis recti.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Dos and Don’ts of core training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A22F7C-FE46-CC75-51A2-ABD5CFEA7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36"/>
    </mc:Choice>
    <mc:Fallback>
      <p:transition spd="slow" advTm="11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3047015"/>
          <a:ext cx="16230600" cy="5829300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41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DOS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 Bold"/>
                        </a:rPr>
                        <a:t>DON'TS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7221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Plan exercises that encourage the belly to push in as if having a ‘corset’ effect on the core muscles.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Plan any exercises that encourage the belly to push out.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7221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Encourage breathing, in a controlled manner, throughout exercises.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Encourage holding the breath while the abdominals are in a contracted position, or do hypopressives.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7221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Plan positions on all fours, supine, inclined, seated and standing, to rehabilitate the abdominal muscle.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Plan crunches and sit-ups (spinal flexion).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7221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Plan exercises that ‘activate the core’ and move through all three planes of movement.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Plan exercises that encourage intra-abdominal pressure and ‘doming’.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Dos and Don’ts of diastasis recti post-partum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F4B003-C956-7D7B-DDD5-A1388735B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97"/>
    </mc:Choice>
    <mc:Fallback>
      <p:transition spd="slow" advTm="78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046123"/>
            <a:ext cx="4372672" cy="2927975"/>
          </a:xfrm>
          <a:custGeom>
            <a:avLst/>
            <a:gdLst/>
            <a:ahLst/>
            <a:cxnLst/>
            <a:rect l="l" t="t" r="r" b="b"/>
            <a:pathLst>
              <a:path w="4372672" h="2927975">
                <a:moveTo>
                  <a:pt x="0" y="0"/>
                </a:moveTo>
                <a:lnTo>
                  <a:pt x="4372672" y="0"/>
                </a:lnTo>
                <a:lnTo>
                  <a:pt x="4372672" y="2927976"/>
                </a:lnTo>
                <a:lnTo>
                  <a:pt x="0" y="2927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08340" y="4510111"/>
            <a:ext cx="4215014" cy="3632230"/>
          </a:xfrm>
          <a:custGeom>
            <a:avLst/>
            <a:gdLst/>
            <a:ahLst/>
            <a:cxnLst/>
            <a:rect l="l" t="t" r="r" b="b"/>
            <a:pathLst>
              <a:path w="4215014" h="3632230">
                <a:moveTo>
                  <a:pt x="0" y="0"/>
                </a:moveTo>
                <a:lnTo>
                  <a:pt x="4215013" y="0"/>
                </a:lnTo>
                <a:lnTo>
                  <a:pt x="4215013" y="3632230"/>
                </a:lnTo>
                <a:lnTo>
                  <a:pt x="0" y="36322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01150" y="2810510"/>
            <a:ext cx="5858150" cy="3915043"/>
          </a:xfrm>
          <a:custGeom>
            <a:avLst/>
            <a:gdLst/>
            <a:ahLst/>
            <a:cxnLst/>
            <a:rect l="l" t="t" r="r" b="b"/>
            <a:pathLst>
              <a:path w="5858150" h="3915043">
                <a:moveTo>
                  <a:pt x="0" y="0"/>
                </a:moveTo>
                <a:lnTo>
                  <a:pt x="5858150" y="0"/>
                </a:lnTo>
                <a:lnTo>
                  <a:pt x="5858150" y="3915043"/>
                </a:lnTo>
                <a:lnTo>
                  <a:pt x="0" y="39150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6791" y="6212224"/>
            <a:ext cx="5104581" cy="3699051"/>
          </a:xfrm>
          <a:custGeom>
            <a:avLst/>
            <a:gdLst/>
            <a:ahLst/>
            <a:cxnLst/>
            <a:rect l="l" t="t" r="r" b="b"/>
            <a:pathLst>
              <a:path w="5104581" h="3699051">
                <a:moveTo>
                  <a:pt x="0" y="0"/>
                </a:moveTo>
                <a:lnTo>
                  <a:pt x="5104581" y="0"/>
                </a:lnTo>
                <a:lnTo>
                  <a:pt x="5104581" y="3699050"/>
                </a:lnTo>
                <a:lnTo>
                  <a:pt x="0" y="3699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87945" y="6667205"/>
            <a:ext cx="4043623" cy="3133370"/>
          </a:xfrm>
          <a:custGeom>
            <a:avLst/>
            <a:gdLst/>
            <a:ahLst/>
            <a:cxnLst/>
            <a:rect l="l" t="t" r="r" b="b"/>
            <a:pathLst>
              <a:path w="4043623" h="3133370">
                <a:moveTo>
                  <a:pt x="0" y="0"/>
                </a:moveTo>
                <a:lnTo>
                  <a:pt x="4043623" y="0"/>
                </a:lnTo>
                <a:lnTo>
                  <a:pt x="4043623" y="3133370"/>
                </a:lnTo>
                <a:lnTo>
                  <a:pt x="0" y="31333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Core exercise positions to rehabilitate diastasis recti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4466219-1944-6929-DCCB-9A4624588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6"/>
    </mc:Choice>
    <mc:Fallback>
      <p:transition spd="slow" advTm="14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5813" y="-158270"/>
            <a:ext cx="19659626" cy="925464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Freeform 3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936983" y="7657460"/>
            <a:ext cx="1410500" cy="1467490"/>
          </a:xfrm>
          <a:custGeom>
            <a:avLst/>
            <a:gdLst/>
            <a:ahLst/>
            <a:cxnLst/>
            <a:rect l="l" t="t" r="r" b="b"/>
            <a:pathLst>
              <a:path w="1410500" h="1467490">
                <a:moveTo>
                  <a:pt x="0" y="0"/>
                </a:moveTo>
                <a:lnTo>
                  <a:pt x="1410500" y="0"/>
                </a:lnTo>
                <a:lnTo>
                  <a:pt x="1410500" y="1467490"/>
                </a:lnTo>
                <a:lnTo>
                  <a:pt x="0" y="14674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26492" y="1114425"/>
            <a:ext cx="8035017" cy="13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4700">
                <a:solidFill>
                  <a:srgbClr val="FFFFFF"/>
                </a:solidFill>
                <a:latin typeface="Montserrat Extra-Bold Bold"/>
              </a:rPr>
              <a:t>Core exercise selection</a:t>
            </a:r>
          </a:p>
          <a:p>
            <a:pPr algn="ctr">
              <a:lnSpc>
                <a:spcPts val="2000"/>
              </a:lnSpc>
            </a:pPr>
            <a:endParaRPr lang="en-US" sz="4700">
              <a:solidFill>
                <a:srgbClr val="FFFFFF"/>
              </a:solidFill>
              <a:latin typeface="Montserrat Extra-Bold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ontserrat Extra-Bold Italics"/>
              </a:rPr>
              <a:t>Activity</a:t>
            </a:r>
          </a:p>
        </p:txBody>
      </p:sp>
      <p:sp>
        <p:nvSpPr>
          <p:cNvPr id="10" name="AutoShape 10"/>
          <p:cNvSpPr/>
          <p:nvPr/>
        </p:nvSpPr>
        <p:spPr>
          <a:xfrm>
            <a:off x="5420472" y="3205759"/>
            <a:ext cx="8035017" cy="465612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TextBox 11"/>
          <p:cNvSpPr txBox="1"/>
          <p:nvPr/>
        </p:nvSpPr>
        <p:spPr>
          <a:xfrm>
            <a:off x="5420472" y="3158134"/>
            <a:ext cx="8035017" cy="802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Plan at least four core exercises or activities for a pregnant client and explain how you would adapt the exercises for: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"/>
              </a:rPr>
              <a:t>•</a:t>
            </a:r>
            <a:r>
              <a:rPr lang="en-US" sz="2799">
                <a:solidFill>
                  <a:srgbClr val="000000"/>
                </a:solidFill>
                <a:latin typeface="Montserrat Semi-Bold Bold"/>
              </a:rPr>
              <a:t>Each of the three trimesters.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"/>
              </a:rPr>
              <a:t>•</a:t>
            </a:r>
            <a:r>
              <a:rPr lang="en-US" sz="2799">
                <a:solidFill>
                  <a:srgbClr val="000000"/>
                </a:solidFill>
                <a:latin typeface="Montserrat Semi-Bold Bold"/>
              </a:rPr>
              <a:t>Rehabilitation of diastasis recti in the postnatal period.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587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3E26471-6C0A-90DC-9EA6-F2B774F78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78"/>
    </mc:Choice>
    <mc:Fallback>
      <p:transition spd="slow" advTm="4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Monitoring intensity in pregnancy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322837"/>
            <a:ext cx="16230600" cy="551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•To prevent over-exhaustion and overheating, it is vital to monitor intensity when working with pre and postnatal clients.</a:t>
            </a:r>
          </a:p>
          <a:p>
            <a:pPr algn="just"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•Ways of monitoring intensity include:</a:t>
            </a:r>
          </a:p>
          <a:p>
            <a:pPr algn="just">
              <a:lnSpc>
                <a:spcPts val="3600"/>
              </a:lnSpc>
            </a:pPr>
            <a:endParaRPr lang="en-US" sz="3600">
              <a:solidFill>
                <a:srgbClr val="19598D"/>
              </a:solidFill>
              <a:latin typeface="Montserrat"/>
            </a:endParaRPr>
          </a:p>
          <a:p>
            <a:pPr marL="777240" lvl="1" indent="-388620" algn="just">
              <a:lnSpc>
                <a:spcPts val="3600"/>
              </a:lnSpc>
              <a:buFont typeface="Arial"/>
              <a:buChar char="•"/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Rate of perceived exertion.</a:t>
            </a:r>
          </a:p>
          <a:p>
            <a:pPr marL="777240" lvl="1" indent="-388620" algn="just">
              <a:lnSpc>
                <a:spcPts val="3600"/>
              </a:lnSpc>
              <a:buFont typeface="Arial"/>
              <a:buChar char="•"/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Talk test.</a:t>
            </a:r>
          </a:p>
          <a:p>
            <a:pPr marL="777240" lvl="1" indent="-388620" algn="just">
              <a:lnSpc>
                <a:spcPts val="3600"/>
              </a:lnSpc>
              <a:buFont typeface="Arial"/>
              <a:buChar char="•"/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Observation.</a:t>
            </a:r>
          </a:p>
          <a:p>
            <a:pPr marL="777240" lvl="1" indent="-388620" algn="just">
              <a:lnSpc>
                <a:spcPts val="3600"/>
              </a:lnSpc>
              <a:buFont typeface="Arial"/>
              <a:buChar char="•"/>
            </a:pPr>
            <a:r>
              <a:rPr lang="en-US" sz="3600">
                <a:solidFill>
                  <a:srgbClr val="19598D"/>
                </a:solidFill>
                <a:latin typeface="Montserrat"/>
              </a:rPr>
              <a:t>Heart rate.</a:t>
            </a:r>
          </a:p>
          <a:p>
            <a:pPr algn="just">
              <a:lnSpc>
                <a:spcPts val="3600"/>
              </a:lnSpc>
            </a:pPr>
            <a:endParaRPr lang="en-US" sz="3600">
              <a:solidFill>
                <a:srgbClr val="19598D"/>
              </a:solidFill>
              <a:latin typeface="Montserrat"/>
            </a:endParaRPr>
          </a:p>
          <a:p>
            <a:pPr algn="just">
              <a:lnSpc>
                <a:spcPts val="3600"/>
              </a:lnSpc>
            </a:pPr>
            <a:r>
              <a:rPr lang="en-US" sz="3600">
                <a:solidFill>
                  <a:srgbClr val="19598D"/>
                </a:solidFill>
                <a:latin typeface="Montserrat Bold"/>
              </a:rPr>
              <a:t>Remember!</a:t>
            </a:r>
          </a:p>
          <a:p>
            <a:pPr algn="just">
              <a:lnSpc>
                <a:spcPts val="3600"/>
              </a:lnSpc>
            </a:pPr>
            <a:endParaRPr lang="en-US" sz="3600">
              <a:solidFill>
                <a:srgbClr val="19598D"/>
              </a:solidFill>
              <a:latin typeface="Montserrat Bold"/>
            </a:endParaRPr>
          </a:p>
          <a:p>
            <a:pPr algn="just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19598D"/>
                </a:solidFill>
                <a:latin typeface="Montserrat Bold"/>
              </a:rPr>
              <a:t>Maternal heart rate increases by 10-20 bpm during pregnancy.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59E785-3384-04EA-84FB-FBED19354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90"/>
    </mc:Choice>
    <mc:Fallback>
      <p:transition spd="slow" advTm="4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031023" y="7423557"/>
            <a:ext cx="16256977" cy="8229600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4" name="Freeform 4"/>
          <p:cNvSpPr/>
          <p:nvPr/>
        </p:nvSpPr>
        <p:spPr>
          <a:xfrm rot="-5400000">
            <a:off x="16731762" y="1410919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15939739" y="3593303"/>
            <a:ext cx="2456682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5940585" y="7772400"/>
            <a:ext cx="1939613" cy="2017981"/>
          </a:xfrm>
          <a:custGeom>
            <a:avLst/>
            <a:gdLst/>
            <a:ahLst/>
            <a:cxnLst/>
            <a:rect l="l" t="t" r="r" b="b"/>
            <a:pathLst>
              <a:path w="1939613" h="2017981">
                <a:moveTo>
                  <a:pt x="0" y="0"/>
                </a:moveTo>
                <a:lnTo>
                  <a:pt x="1939613" y="0"/>
                </a:lnTo>
                <a:lnTo>
                  <a:pt x="1939613" y="2017981"/>
                </a:lnTo>
                <a:lnTo>
                  <a:pt x="0" y="20179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81100"/>
            <a:ext cx="10954707" cy="106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7"/>
              </a:lnSpc>
              <a:spcBef>
                <a:spcPct val="0"/>
              </a:spcBef>
            </a:pPr>
            <a:r>
              <a:rPr lang="en-US" sz="8057">
                <a:solidFill>
                  <a:srgbClr val="19598D"/>
                </a:solidFill>
                <a:latin typeface="Montserrat Extra-Bold"/>
              </a:rPr>
              <a:t>Learning review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78150"/>
            <a:ext cx="14776080" cy="873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Can you now: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Interpret information gathered from a pre and postnatal client?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Apply the principles of FITT (frequency, intensity, time, type) to the design of an exercise session for each trimester and the postnatal period?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Select appropriate types of activity for the client and her stage of pregnancy?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List the types of activity or positions that should be avoided and explain the reasons for this?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Identify any alternatives or adaptations specific to the individual needs and physiological and biomechanical changes?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9BC2A43-F8E4-0E62-0DB8-0AFF37895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73"/>
    </mc:Choice>
    <mc:Fallback>
      <p:transition spd="slow" advTm="17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031023" y="7423557"/>
            <a:ext cx="16256977" cy="8229600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4" name="Freeform 4"/>
          <p:cNvSpPr/>
          <p:nvPr/>
        </p:nvSpPr>
        <p:spPr>
          <a:xfrm rot="-5400000">
            <a:off x="16731762" y="1410919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15939739" y="3593303"/>
            <a:ext cx="2456682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5940585" y="7772400"/>
            <a:ext cx="1939613" cy="2017981"/>
          </a:xfrm>
          <a:custGeom>
            <a:avLst/>
            <a:gdLst/>
            <a:ahLst/>
            <a:cxnLst/>
            <a:rect l="l" t="t" r="r" b="b"/>
            <a:pathLst>
              <a:path w="1939613" h="2017981">
                <a:moveTo>
                  <a:pt x="0" y="0"/>
                </a:moveTo>
                <a:lnTo>
                  <a:pt x="1939613" y="0"/>
                </a:lnTo>
                <a:lnTo>
                  <a:pt x="1939613" y="2017981"/>
                </a:lnTo>
                <a:lnTo>
                  <a:pt x="0" y="20179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81100"/>
            <a:ext cx="10954707" cy="106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7"/>
              </a:lnSpc>
              <a:spcBef>
                <a:spcPct val="0"/>
              </a:spcBef>
            </a:pPr>
            <a:r>
              <a:rPr lang="en-US" sz="8057">
                <a:solidFill>
                  <a:srgbClr val="19598D"/>
                </a:solidFill>
                <a:latin typeface="Montserrat Extra-Bold"/>
              </a:rPr>
              <a:t>Learning objectives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78150"/>
            <a:ext cx="14776080" cy="786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Bold"/>
              </a:rPr>
              <a:t>By the end of the lesson you will be able to: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Bold"/>
            </a:endParaRP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Apply the guidelines for stretching for pre and postnatal clients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Explain the importance of pelvic floor exercises and factor this into the programme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Illustrate the importance of both core and functional training for a pre and postnatal client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Explain the importance of monitoring intensity and avoiding overheating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AE5DD5B-539B-5ECD-5610-A658910D5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78"/>
    </mc:Choice>
    <mc:Fallback>
      <p:transition spd="slow" advTm="22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Interpret information gathered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322837"/>
            <a:ext cx="16230600" cy="325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3399">
                <a:solidFill>
                  <a:srgbClr val="19598D"/>
                </a:solidFill>
                <a:latin typeface="Montserrat"/>
              </a:rPr>
              <a:t>In order to be able to design a safe and effective exercise programme for a pre or postnatal client, the following information needs to be reviewed and interpreted:</a:t>
            </a:r>
          </a:p>
          <a:p>
            <a:pPr algn="ctr">
              <a:lnSpc>
                <a:spcPts val="3399"/>
              </a:lnSpc>
            </a:pPr>
            <a:endParaRPr lang="en-US" sz="3399">
              <a:solidFill>
                <a:srgbClr val="19598D"/>
              </a:solidFill>
              <a:latin typeface="Montserrat"/>
            </a:endParaRPr>
          </a:p>
          <a:p>
            <a:pPr marL="863596" lvl="1" indent="-431798">
              <a:lnSpc>
                <a:spcPts val="3999"/>
              </a:lnSpc>
              <a:buFont typeface="Arial"/>
              <a:buChar char="•"/>
            </a:pPr>
            <a:r>
              <a:rPr lang="en-US" sz="3999">
                <a:solidFill>
                  <a:srgbClr val="19598D"/>
                </a:solidFill>
                <a:latin typeface="Montserrat Bold"/>
              </a:rPr>
              <a:t>Health status</a:t>
            </a:r>
          </a:p>
          <a:p>
            <a:pPr marL="863596" lvl="1" indent="-431798">
              <a:lnSpc>
                <a:spcPts val="3999"/>
              </a:lnSpc>
              <a:buFont typeface="Arial"/>
              <a:buChar char="•"/>
            </a:pPr>
            <a:r>
              <a:rPr lang="en-US" sz="3999">
                <a:solidFill>
                  <a:srgbClr val="19598D"/>
                </a:solidFill>
                <a:latin typeface="Montserrat Bold"/>
              </a:rPr>
              <a:t>Fitness status</a:t>
            </a:r>
          </a:p>
          <a:p>
            <a:pPr marL="863596" lvl="1" indent="-431798">
              <a:lnSpc>
                <a:spcPts val="3999"/>
              </a:lnSpc>
              <a:buFont typeface="Arial"/>
              <a:buChar char="•"/>
            </a:pPr>
            <a:r>
              <a:rPr lang="en-US" sz="3999">
                <a:solidFill>
                  <a:srgbClr val="19598D"/>
                </a:solidFill>
                <a:latin typeface="Montserrat Bold"/>
              </a:rPr>
              <a:t>Stage of pregnancy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ADF010A-024B-4907-DADD-E4757D51A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36"/>
    </mc:Choice>
    <mc:Fallback>
      <p:transition spd="slow" advTm="8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2810510"/>
          <a:ext cx="16230600" cy="7210424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9257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FITT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ACSM guidelines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2573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Frequency and time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At least 150 minutes per week of moderate intensity or 75 minutes of vigorous activity.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Spread over 3–5 days. </a:t>
                      </a:r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Can be accumulative in bouts of 10 minutes, 3 per day.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2573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Intensity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Moderate intensity: 3–5.9 METs or 12–17 RPE on the -20 scale of perceived exertion.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Vigorous intensity: 6 METs or 14–17 on the 6–20 scale of perceived exertion.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6021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Type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Low- or non-impact exercises such as walking, hiking, jogging, aerobic dance, swimming, cycling, aqua and rowing (rowing and cycling should cease in the second or third trimester).</a:t>
                      </a:r>
                      <a:endParaRPr lang="en-US" sz="1100"/>
                    </a:p>
                    <a:p>
                      <a:pPr algn="ctr">
                        <a:lnSpc>
                          <a:spcPts val="2940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FITT principles for aerobic exercise in pregnancy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31D170-A037-C058-91B4-2DD2BE95C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826"/>
    </mc:Choice>
    <mc:Fallback>
      <p:transition spd="slow" advTm="134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5813" y="-158270"/>
            <a:ext cx="19659626" cy="925464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Freeform 3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936983" y="7657460"/>
            <a:ext cx="1410500" cy="1467490"/>
          </a:xfrm>
          <a:custGeom>
            <a:avLst/>
            <a:gdLst/>
            <a:ahLst/>
            <a:cxnLst/>
            <a:rect l="l" t="t" r="r" b="b"/>
            <a:pathLst>
              <a:path w="1410500" h="1467490">
                <a:moveTo>
                  <a:pt x="0" y="0"/>
                </a:moveTo>
                <a:lnTo>
                  <a:pt x="1410500" y="0"/>
                </a:lnTo>
                <a:lnTo>
                  <a:pt x="1410500" y="1467490"/>
                </a:lnTo>
                <a:lnTo>
                  <a:pt x="0" y="14674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26492" y="1114425"/>
            <a:ext cx="8035017" cy="190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4700">
                <a:solidFill>
                  <a:srgbClr val="FFFFFF"/>
                </a:solidFill>
                <a:latin typeface="Montserrat Extra-Bold Bold"/>
              </a:rPr>
              <a:t>Implications for exercise selection</a:t>
            </a:r>
          </a:p>
          <a:p>
            <a:pPr algn="ctr">
              <a:lnSpc>
                <a:spcPts val="2000"/>
              </a:lnSpc>
            </a:pPr>
            <a:endParaRPr lang="en-US" sz="4700">
              <a:solidFill>
                <a:srgbClr val="FFFFFF"/>
              </a:solidFill>
              <a:latin typeface="Montserrat Extra-Bold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ontserrat Extra-Bold Italics"/>
              </a:rPr>
              <a:t>Activity</a:t>
            </a:r>
          </a:p>
        </p:txBody>
      </p:sp>
      <p:sp>
        <p:nvSpPr>
          <p:cNvPr id="10" name="AutoShape 10"/>
          <p:cNvSpPr/>
          <p:nvPr/>
        </p:nvSpPr>
        <p:spPr>
          <a:xfrm>
            <a:off x="5420472" y="3205759"/>
            <a:ext cx="8035017" cy="465612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TextBox 11"/>
          <p:cNvSpPr txBox="1"/>
          <p:nvPr/>
        </p:nvSpPr>
        <p:spPr>
          <a:xfrm>
            <a:off x="5420472" y="3158134"/>
            <a:ext cx="8035017" cy="604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Thought storm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Semi-Bold Bold"/>
              </a:rPr>
              <a:t>Discuss and note down anything you know about designing warm-ups, the main CV and cool-downs for pre or postnatal clients</a:t>
            </a:r>
          </a:p>
          <a:p>
            <a:pPr algn="ctr">
              <a:lnSpc>
                <a:spcPts val="587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799">
              <a:solidFill>
                <a:srgbClr val="000000"/>
              </a:solidFill>
              <a:latin typeface="Montserrat Semi-Bold Bold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672F2A0-911E-94E8-F319-1C776AB69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29"/>
    </mc:Choice>
    <mc:Fallback>
      <p:transition spd="slow" advTm="3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5813" y="-158270"/>
            <a:ext cx="19659626" cy="925464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Freeform 3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936983" y="7657460"/>
            <a:ext cx="1410500" cy="1467490"/>
          </a:xfrm>
          <a:custGeom>
            <a:avLst/>
            <a:gdLst/>
            <a:ahLst/>
            <a:cxnLst/>
            <a:rect l="l" t="t" r="r" b="b"/>
            <a:pathLst>
              <a:path w="1410500" h="1467490">
                <a:moveTo>
                  <a:pt x="0" y="0"/>
                </a:moveTo>
                <a:lnTo>
                  <a:pt x="1410500" y="0"/>
                </a:lnTo>
                <a:lnTo>
                  <a:pt x="1410500" y="1467490"/>
                </a:lnTo>
                <a:lnTo>
                  <a:pt x="0" y="14674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26492" y="1114425"/>
            <a:ext cx="8035017" cy="624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4700">
                <a:solidFill>
                  <a:srgbClr val="FFFFFF"/>
                </a:solidFill>
                <a:latin typeface="Montserrat Extra-Bold Bold"/>
              </a:rPr>
              <a:t>Warm ups in pregnancy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0981" y="2376006"/>
            <a:ext cx="16987019" cy="420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2699">
                <a:solidFill>
                  <a:srgbClr val="FFFFFF"/>
                </a:solidFill>
                <a:latin typeface="Montserrat Extra-Bold"/>
              </a:rPr>
              <a:t>Warms-ups should be more gradual and longer to ensure blood flow to the working muscles.</a:t>
            </a:r>
          </a:p>
          <a:p>
            <a:pPr>
              <a:lnSpc>
                <a:spcPts val="2699"/>
              </a:lnSpc>
            </a:pPr>
            <a:endParaRPr lang="en-US" sz="2699">
              <a:solidFill>
                <a:srgbClr val="FFFFFF"/>
              </a:solidFill>
              <a:latin typeface="Montserrat Extra-Bold"/>
            </a:endParaRPr>
          </a:p>
          <a:p>
            <a:pPr marL="582927" lvl="1" indent="-291463">
              <a:lnSpc>
                <a:spcPts val="269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ontserrat Extra-Bold"/>
              </a:rPr>
              <a:t>10–15 minutes is recommended which should adapt through the trimesters.</a:t>
            </a:r>
          </a:p>
          <a:p>
            <a:pPr>
              <a:lnSpc>
                <a:spcPts val="2699"/>
              </a:lnSpc>
            </a:pPr>
            <a:endParaRPr lang="en-US" sz="2699">
              <a:solidFill>
                <a:srgbClr val="FFFFFF"/>
              </a:solidFill>
              <a:latin typeface="Montserrat Extra-Bold"/>
            </a:endParaRPr>
          </a:p>
          <a:p>
            <a:pPr marL="582927" lvl="1" indent="-291463">
              <a:lnSpc>
                <a:spcPts val="269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ontserrat Extra-Bold"/>
              </a:rPr>
              <a:t>Preparatory stretches should be slow, controlled and dynamic.</a:t>
            </a:r>
          </a:p>
          <a:p>
            <a:pPr>
              <a:lnSpc>
                <a:spcPts val="2699"/>
              </a:lnSpc>
            </a:pPr>
            <a:endParaRPr lang="en-US" sz="2699">
              <a:solidFill>
                <a:srgbClr val="FFFFFF"/>
              </a:solidFill>
              <a:latin typeface="Montserrat Extra-Bold"/>
            </a:endParaRPr>
          </a:p>
          <a:p>
            <a:pPr marL="582927" lvl="1" indent="-291463">
              <a:lnSpc>
                <a:spcPts val="269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ontserrat Extra-Bold"/>
              </a:rPr>
              <a:t>Foam rolling can be used to release particular areas of tension.</a:t>
            </a:r>
          </a:p>
          <a:p>
            <a:pPr>
              <a:lnSpc>
                <a:spcPts val="2699"/>
              </a:lnSpc>
            </a:pPr>
            <a:endParaRPr lang="en-US" sz="2699">
              <a:solidFill>
                <a:srgbClr val="FFFFFF"/>
              </a:solidFill>
              <a:latin typeface="Montserrat Extra-Bold"/>
            </a:endParaRPr>
          </a:p>
          <a:p>
            <a:pPr marL="582927" lvl="1" indent="-291463">
              <a:lnSpc>
                <a:spcPts val="269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ontserrat Extra-Bold"/>
              </a:rPr>
              <a:t>Stretch position will adapt throughout the stages of pregnancy.</a:t>
            </a:r>
          </a:p>
          <a:p>
            <a:pPr algn="ctr">
              <a:lnSpc>
                <a:spcPts val="6399"/>
              </a:lnSpc>
              <a:spcBef>
                <a:spcPct val="0"/>
              </a:spcBef>
            </a:pPr>
            <a:endParaRPr lang="en-US" sz="2699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C60AA39-3875-F095-1C58-17001FDCD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30"/>
    </mc:Choice>
    <mc:Fallback>
      <p:transition spd="slow" advTm="132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5412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3256162"/>
          <a:ext cx="16230600" cy="6200776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053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"/>
                        </a:rPr>
                        <a:t>DOS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Montserrat Extra-Bold Bold"/>
                        </a:rPr>
                        <a:t>DON'TS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73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Continue with CV exercises that the client is used to doing.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Encourage a client to take up any NEW and unusual activities while pregnant.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509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Adapt exercise position, equipment and intensity throughout each trimester and based on maternal changes and symptoms.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Plan exercise that may cause trauma to the baby bump or a risk of falling, for example, boxing, rowing machine or balance exercises in the third trimester.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673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Plan a variety of steady state, circuit or short aerobic intervals to mimic the effects of labour.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Encourage personal best times or big improvements in fitness while a client is pregnant.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673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Monitor intensity carefully and adapt the intensity if the client is working too hard.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Overwork a client to the point of overheating or exhaustion.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6003835" y="1124416"/>
            <a:ext cx="1255465" cy="1306191"/>
          </a:xfrm>
          <a:custGeom>
            <a:avLst/>
            <a:gdLst/>
            <a:ahLst/>
            <a:cxnLst/>
            <a:rect l="l" t="t" r="r" b="b"/>
            <a:pathLst>
              <a:path w="1255465" h="1306191">
                <a:moveTo>
                  <a:pt x="0" y="0"/>
                </a:moveTo>
                <a:lnTo>
                  <a:pt x="1255465" y="0"/>
                </a:lnTo>
                <a:lnTo>
                  <a:pt x="1255465" y="1306191"/>
                </a:lnTo>
                <a:lnTo>
                  <a:pt x="0" y="1306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Dos and Don’ts of the main CV training in pregnancy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E2AAE8F-B3C4-9E0B-6547-50C857E5C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64"/>
    </mc:Choice>
    <mc:Fallback>
      <p:transition spd="slow" advTm="134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5813" y="-158270"/>
            <a:ext cx="19659626" cy="925464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Freeform 3"/>
          <p:cNvSpPr/>
          <p:nvPr/>
        </p:nvSpPr>
        <p:spPr>
          <a:xfrm>
            <a:off x="16377677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028700" y="923192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6"/>
                </a:lnTo>
                <a:lnTo>
                  <a:pt x="0" y="211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936983" y="7657460"/>
            <a:ext cx="1410500" cy="1467490"/>
          </a:xfrm>
          <a:custGeom>
            <a:avLst/>
            <a:gdLst/>
            <a:ahLst/>
            <a:cxnLst/>
            <a:rect l="l" t="t" r="r" b="b"/>
            <a:pathLst>
              <a:path w="1410500" h="1467490">
                <a:moveTo>
                  <a:pt x="0" y="0"/>
                </a:moveTo>
                <a:lnTo>
                  <a:pt x="1410500" y="0"/>
                </a:lnTo>
                <a:lnTo>
                  <a:pt x="1410500" y="1467490"/>
                </a:lnTo>
                <a:lnTo>
                  <a:pt x="0" y="14674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26492" y="1114425"/>
            <a:ext cx="8035017" cy="121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4700">
                <a:solidFill>
                  <a:srgbClr val="FFFFFF"/>
                </a:solidFill>
                <a:latin typeface="Montserrat Extra-Bold Bold"/>
              </a:rPr>
              <a:t>Cool downs in pregnancy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920998"/>
            <a:ext cx="16230600" cy="420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9"/>
              </a:lnSpc>
            </a:pPr>
            <a:r>
              <a:rPr lang="en-US" sz="2699">
                <a:solidFill>
                  <a:srgbClr val="FFFFFF"/>
                </a:solidFill>
                <a:latin typeface="Montserrat Extra-Bold"/>
              </a:rPr>
              <a:t>Cool-downs should be more gradual and longer to prevent blood pooling and to facilitate effective venus return.</a:t>
            </a:r>
          </a:p>
          <a:p>
            <a:pPr>
              <a:lnSpc>
                <a:spcPts val="2699"/>
              </a:lnSpc>
            </a:pPr>
            <a:endParaRPr lang="en-US" sz="2699">
              <a:solidFill>
                <a:srgbClr val="FFFFFF"/>
              </a:solidFill>
              <a:latin typeface="Montserrat Extra-Bold"/>
            </a:endParaRPr>
          </a:p>
          <a:p>
            <a:pPr marL="582927" lvl="1" indent="-291463">
              <a:lnSpc>
                <a:spcPts val="269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ontserrat Extra-Bold"/>
              </a:rPr>
              <a:t>10–15 minutes is recommended which should adapt through the trimesters.</a:t>
            </a:r>
          </a:p>
          <a:p>
            <a:pPr>
              <a:lnSpc>
                <a:spcPts val="2699"/>
              </a:lnSpc>
            </a:pPr>
            <a:endParaRPr lang="en-US" sz="2699">
              <a:solidFill>
                <a:srgbClr val="FFFFFF"/>
              </a:solidFill>
              <a:latin typeface="Montserrat Extra-Bold"/>
            </a:endParaRPr>
          </a:p>
          <a:p>
            <a:pPr marL="582927" lvl="1" indent="-291463">
              <a:lnSpc>
                <a:spcPts val="269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ontserrat Extra-Bold"/>
              </a:rPr>
              <a:t>Post-workout </a:t>
            </a:r>
            <a:r>
              <a:rPr lang="en-US" sz="2699">
                <a:solidFill>
                  <a:srgbClr val="FFFFFF"/>
                </a:solidFill>
                <a:latin typeface="Montserrat Extra-Bold Bold"/>
              </a:rPr>
              <a:t>maintenance</a:t>
            </a:r>
            <a:r>
              <a:rPr lang="en-US" sz="2699">
                <a:solidFill>
                  <a:srgbClr val="FFFFFF"/>
                </a:solidFill>
                <a:latin typeface="Montserrat Extra-Bold"/>
              </a:rPr>
              <a:t> stretches should be held for 10–30 seconds. Keep within normal range of movement to prevent overstretching.</a:t>
            </a:r>
          </a:p>
          <a:p>
            <a:pPr>
              <a:lnSpc>
                <a:spcPts val="2699"/>
              </a:lnSpc>
            </a:pPr>
            <a:endParaRPr lang="en-US" sz="2699">
              <a:solidFill>
                <a:srgbClr val="FFFFFF"/>
              </a:solidFill>
              <a:latin typeface="Montserrat Extra-Bold"/>
            </a:endParaRPr>
          </a:p>
          <a:p>
            <a:pPr marL="582927" lvl="1" indent="-291463">
              <a:lnSpc>
                <a:spcPts val="269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ontserrat Extra-Bold"/>
              </a:rPr>
              <a:t>Stretch position will adapt throughout the stages of pregnancy.</a:t>
            </a:r>
          </a:p>
          <a:p>
            <a:pPr>
              <a:lnSpc>
                <a:spcPts val="2699"/>
              </a:lnSpc>
            </a:pPr>
            <a:endParaRPr lang="en-US" sz="2699">
              <a:solidFill>
                <a:srgbClr val="FFFFFF"/>
              </a:solidFill>
              <a:latin typeface="Montserrat Extra-Bold"/>
            </a:endParaRPr>
          </a:p>
          <a:p>
            <a:pPr algn="ctr">
              <a:lnSpc>
                <a:spcPts val="6399"/>
              </a:lnSpc>
              <a:spcBef>
                <a:spcPct val="0"/>
              </a:spcBef>
            </a:pPr>
            <a:endParaRPr lang="en-US" sz="2699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4593DFA-9FFE-4074-8ADE-604BBCFA5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68"/>
    </mc:Choice>
    <mc:Fallback>
      <p:transition spd="slow" advTm="91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2924</TotalTime>
  <Words>1814</Words>
  <Application>Microsoft Macintosh PowerPoint</Application>
  <PresentationFormat>Custom</PresentationFormat>
  <Paragraphs>260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Montserrat Semi-Bold Bold</vt:lpstr>
      <vt:lpstr>Calibri</vt:lpstr>
      <vt:lpstr>Montserrat Bold</vt:lpstr>
      <vt:lpstr>Montserrat Extra-Bold Bold</vt:lpstr>
      <vt:lpstr>Montserrat</vt:lpstr>
      <vt:lpstr>Montserrat Extra-Bold</vt:lpstr>
      <vt:lpstr>Arial</vt:lpstr>
      <vt:lpstr>Montserrat Extra-Bold Italics</vt:lpstr>
      <vt:lpstr>Montserrat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PPN Unit 2 Lecture 1</dc:title>
  <cp:lastModifiedBy>Gary Stevenson</cp:lastModifiedBy>
  <cp:revision>2</cp:revision>
  <dcterms:created xsi:type="dcterms:W3CDTF">2006-08-16T00:00:00Z</dcterms:created>
  <dcterms:modified xsi:type="dcterms:W3CDTF">2023-06-23T14:07:08Z</dcterms:modified>
  <dc:identifier>DAFdFsoeFp8</dc:identifier>
</cp:coreProperties>
</file>