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2"/>
  </p:notesMasterIdLst>
  <p:sldIdLst>
    <p:sldId id="261" r:id="rId2"/>
    <p:sldId id="257" r:id="rId3"/>
    <p:sldId id="292" r:id="rId4"/>
    <p:sldId id="295" r:id="rId5"/>
    <p:sldId id="293" r:id="rId6"/>
    <p:sldId id="294" r:id="rId7"/>
    <p:sldId id="291" r:id="rId8"/>
    <p:sldId id="297" r:id="rId9"/>
    <p:sldId id="298" r:id="rId10"/>
    <p:sldId id="302" r:id="rId11"/>
    <p:sldId id="303" r:id="rId12"/>
    <p:sldId id="299" r:id="rId13"/>
    <p:sldId id="290" r:id="rId14"/>
    <p:sldId id="304" r:id="rId15"/>
    <p:sldId id="305" r:id="rId16"/>
    <p:sldId id="306" r:id="rId17"/>
    <p:sldId id="307" r:id="rId18"/>
    <p:sldId id="310" r:id="rId19"/>
    <p:sldId id="259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BB0D91E-B944-4B18-9635-B6E231E07EF9}">
          <p14:sldIdLst>
            <p14:sldId id="261"/>
            <p14:sldId id="257"/>
            <p14:sldId id="292"/>
            <p14:sldId id="295"/>
            <p14:sldId id="293"/>
            <p14:sldId id="294"/>
            <p14:sldId id="291"/>
            <p14:sldId id="297"/>
            <p14:sldId id="298"/>
            <p14:sldId id="302"/>
            <p14:sldId id="303"/>
            <p14:sldId id="299"/>
            <p14:sldId id="290"/>
            <p14:sldId id="304"/>
            <p14:sldId id="305"/>
            <p14:sldId id="306"/>
            <p14:sldId id="307"/>
            <p14:sldId id="310"/>
            <p14:sldId id="259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881" autoAdjust="0"/>
  </p:normalViewPr>
  <p:slideViewPr>
    <p:cSldViewPr>
      <p:cViewPr varScale="1">
        <p:scale>
          <a:sx n="92" d="100"/>
          <a:sy n="92" d="100"/>
        </p:scale>
        <p:origin x="-21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96673-6CF5-486A-B4CE-0D17BEC7870B}" type="datetimeFigureOut">
              <a:rPr lang="en-GB" smtClean="0"/>
              <a:pPr/>
              <a:t>04/12/2015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13E1-D7A6-45CE-9C7F-6F56D9EAD3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42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6167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592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949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8926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305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8252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5311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489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9657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5452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657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545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37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65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205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618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87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010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45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37A0-42A9-426E-A3F6-09E8D80B4596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045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E3DA-2B79-4187-9015-D94BBF159B14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182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8DB2-D073-4030-A6C5-74EE69034F6F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33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A339-75BF-48F0-A593-C63D3E639B04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570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758-0D7C-48AD-A6BA-C5959AD4E908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199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6918-CD02-44D4-9994-0AFEB0E772E2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443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57D2-2256-4588-9E3D-99848227E742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205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BD30-52D7-45FE-8772-928F837E5011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28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28D-F2C2-44AD-AD23-82BC9ED43AAE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531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6577-E3B6-49FB-A5BC-74A35BDD9CFB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493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AE8B-E5B4-4458-BA07-B4FB9D3196AF}" type="datetime1">
              <a:rPr lang="en-GB" smtClean="0"/>
              <a:pPr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439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50A2-AEC2-4633-A0DF-2BFC66B0EBB8}" type="datetime1">
              <a:rPr lang="en-GB" smtClean="0"/>
              <a:pPr/>
              <a:t>04/12/2015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4C20-79BB-4167-945B-FF7D86F6A0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82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485"/>
            <a:ext cx="9144000" cy="6867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581129"/>
            <a:ext cx="8064896" cy="504055"/>
          </a:xfrm>
        </p:spPr>
        <p:txBody>
          <a:bodyPr>
            <a:no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Anatomy and  physiology for sports massage </a:t>
            </a:r>
            <a:endParaRPr lang="en-GB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5289" y="5229200"/>
            <a:ext cx="6084168" cy="576064"/>
          </a:xfrm>
        </p:spPr>
        <p:txBody>
          <a:bodyPr>
            <a:noAutofit/>
          </a:bodyPr>
          <a:lstStyle/>
          <a:p>
            <a:pPr algn="r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LO9: The structure and function of the respiratory system </a:t>
            </a:r>
            <a:endParaRPr lang="en-GB" sz="18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60648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Mechanics of breathing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9712" y="1587081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Breathe in - Inspiration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Rib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cage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expands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Diaphragm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contracts and lowers (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descends.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Intercostal muscles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Lungs inflate (fill with air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Breathe out - Expiration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Rib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cage returns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Diaphragm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relaxes and rises (ascends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Lungs deflate (air removed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982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8741" y="294872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Mechanics of breathing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556792"/>
            <a:ext cx="5984359" cy="37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90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2329" y="83905"/>
            <a:ext cx="6768752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Muscles involved in breathing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412776"/>
            <a:ext cx="63062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89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11723"/>
            <a:ext cx="67687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Accessory breathing muscles</a:t>
            </a:r>
          </a:p>
          <a:p>
            <a:pPr>
              <a:lnSpc>
                <a:spcPct val="150000"/>
              </a:lnSpc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Help increase intake of oxygen when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demand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  <a:p>
            <a:pPr>
              <a:lnSpc>
                <a:spcPct val="150000"/>
              </a:lnSpc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Abdominals help draw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rib cage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down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Sternocleidomastoid and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scalenes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help draw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rib cage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1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The journey of air to the body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7704" y="1197955"/>
            <a:ext cx="6480720" cy="4319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Breathe 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Nose and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Pharynx and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larynx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Trachea 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Bronchus,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bronchioles 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Alveoli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Gaseous exchange in the lungs.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Capillaries 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Oxygenated blood circulated from the lungs to the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Pulmonary vein enters left atrium, moves to left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ventricle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Circulated to body via aorta, arteries, arterioles, capillaries </a:t>
            </a:r>
          </a:p>
          <a:p>
            <a:pPr marL="0" indent="0">
              <a:buNone/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Oxygen reaches the cells </a:t>
            </a:r>
          </a:p>
        </p:txBody>
      </p:sp>
    </p:spTree>
    <p:extLst>
      <p:ext uri="{BB962C8B-B14F-4D97-AF65-F5344CB8AC3E}">
        <p14:creationId xmlns:p14="http://schemas.microsoft.com/office/powerpoint/2010/main" xmlns="" val="85108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76371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The journey of air from the body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5838" y="1310082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Gaseous exchange - body cells.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Cells receive oxygen and release carbon dioxide into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capillaries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Deoxygenated blood travels to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veins, vena cava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Enters the right atrium, moves to right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ventricle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Circulated to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lungs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Pulmonary artery, arterioles, capillaries </a:t>
            </a:r>
          </a:p>
          <a:p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aseous exchange in lungs.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Alveoli receive carbon dioxide from capillaries and release oxygen into capillaries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Bronchioles,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bronchus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Larynx,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pharynx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Nose and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Breathe out. 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38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241405"/>
            <a:ext cx="676875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Gaseous exchange in alveoli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dirty="0">
                <a:latin typeface="Arial" charset="0"/>
              </a:rPr>
              <a:t>A</a:t>
            </a:r>
            <a:r>
              <a:rPr lang="en-GB" dirty="0" smtClean="0">
                <a:latin typeface="Arial" charset="0"/>
              </a:rPr>
              <a:t>ir </a:t>
            </a:r>
            <a:r>
              <a:rPr lang="en-GB" dirty="0">
                <a:latin typeface="Arial" charset="0"/>
              </a:rPr>
              <a:t>sacs </a:t>
            </a:r>
            <a:r>
              <a:rPr lang="en-GB" dirty="0" smtClean="0">
                <a:latin typeface="Arial" charset="0"/>
              </a:rPr>
              <a:t>at </a:t>
            </a:r>
            <a:r>
              <a:rPr lang="en-GB" dirty="0">
                <a:latin typeface="Arial" charset="0"/>
              </a:rPr>
              <a:t>the terminal end </a:t>
            </a:r>
            <a:r>
              <a:rPr lang="en-GB" dirty="0" smtClean="0">
                <a:latin typeface="Arial" charset="0"/>
              </a:rPr>
              <a:t>of </a:t>
            </a:r>
            <a:r>
              <a:rPr lang="en-GB" dirty="0" smtClean="0">
                <a:latin typeface="Arial" charset="0"/>
              </a:rPr>
              <a:t>bronchioles </a:t>
            </a:r>
            <a:endParaRPr lang="en-GB" dirty="0" smtClean="0">
              <a:latin typeface="Arial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</a:rPr>
              <a:t>Surrounded by capillaries </a:t>
            </a:r>
            <a:endParaRPr lang="en-GB" dirty="0">
              <a:latin typeface="Arial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dirty="0">
                <a:latin typeface="Arial" charset="0"/>
              </a:rPr>
              <a:t>S</a:t>
            </a:r>
            <a:r>
              <a:rPr lang="en-GB" dirty="0" smtClean="0">
                <a:latin typeface="Arial" charset="0"/>
              </a:rPr>
              <a:t>ite </a:t>
            </a:r>
            <a:r>
              <a:rPr lang="en-GB" dirty="0">
                <a:latin typeface="Arial" charset="0"/>
              </a:rPr>
              <a:t>of gaseous </a:t>
            </a:r>
            <a:r>
              <a:rPr lang="en-GB" dirty="0" smtClean="0">
                <a:latin typeface="Arial" charset="0"/>
              </a:rPr>
              <a:t>exchange</a:t>
            </a:r>
            <a:endParaRPr lang="en-GB" dirty="0" smtClean="0">
              <a:latin typeface="Arial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</a:rPr>
              <a:t>Diffusion of gases</a:t>
            </a:r>
            <a:endParaRPr lang="en-GB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688229"/>
            <a:ext cx="2715766" cy="36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81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Diffusion </a:t>
            </a:r>
          </a:p>
          <a:p>
            <a:pPr>
              <a:defRPr/>
            </a:pPr>
            <a:endParaRPr lang="en-GB" i="1" dirty="0" smtClean="0">
              <a:latin typeface="Arial" charset="0"/>
            </a:endParaRPr>
          </a:p>
          <a:p>
            <a:pPr>
              <a:defRPr/>
            </a:pPr>
            <a:r>
              <a:rPr lang="en-GB" dirty="0" smtClean="0">
                <a:latin typeface="Arial" charset="0"/>
              </a:rPr>
              <a:t>The </a:t>
            </a:r>
            <a:r>
              <a:rPr lang="en-GB" dirty="0">
                <a:latin typeface="Arial" charset="0"/>
              </a:rPr>
              <a:t>movement of a substance from an area of high concentration to an area of low concentration</a:t>
            </a:r>
            <a:r>
              <a:rPr lang="en-GB" dirty="0" smtClean="0">
                <a:latin typeface="Arial" charset="0"/>
              </a:rPr>
              <a:t>. </a:t>
            </a:r>
            <a:endParaRPr lang="en-GB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564904"/>
            <a:ext cx="5868144" cy="29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78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982" y="1046708"/>
            <a:ext cx="4147769" cy="5530359"/>
          </a:xfrm>
          <a:prstGeom prst="rect">
            <a:avLst/>
          </a:prstGeom>
        </p:spPr>
      </p:pic>
      <p:sp>
        <p:nvSpPr>
          <p:cNvPr id="3" name="TextBox 47"/>
          <p:cNvSpPr txBox="1">
            <a:spLocks noChangeArrowheads="1"/>
          </p:cNvSpPr>
          <p:nvPr/>
        </p:nvSpPr>
        <p:spPr bwMode="auto">
          <a:xfrm>
            <a:off x="5731528" y="2244569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/>
              <a:t>Alveoli</a:t>
            </a:r>
          </a:p>
        </p:txBody>
      </p:sp>
      <p:sp>
        <p:nvSpPr>
          <p:cNvPr id="4" name="TextBox 49"/>
          <p:cNvSpPr txBox="1">
            <a:spLocks noChangeArrowheads="1"/>
          </p:cNvSpPr>
          <p:nvPr/>
        </p:nvSpPr>
        <p:spPr bwMode="auto">
          <a:xfrm>
            <a:off x="5880381" y="1244749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/>
              <a:t>Capillary</a:t>
            </a:r>
          </a:p>
        </p:txBody>
      </p:sp>
      <p:sp>
        <p:nvSpPr>
          <p:cNvPr id="5" name="TextBox 48"/>
          <p:cNvSpPr txBox="1">
            <a:spLocks noChangeArrowheads="1"/>
          </p:cNvSpPr>
          <p:nvPr/>
        </p:nvSpPr>
        <p:spPr bwMode="auto">
          <a:xfrm>
            <a:off x="5956907" y="3147896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/>
              <a:t>Bronchiole</a:t>
            </a:r>
          </a:p>
        </p:txBody>
      </p:sp>
      <p:sp>
        <p:nvSpPr>
          <p:cNvPr id="6" name="TextBox 48"/>
          <p:cNvSpPr txBox="1">
            <a:spLocks noChangeArrowheads="1"/>
          </p:cNvSpPr>
          <p:nvPr/>
        </p:nvSpPr>
        <p:spPr bwMode="auto">
          <a:xfrm>
            <a:off x="1554187" y="2765782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/>
              <a:t>Bronchiole</a:t>
            </a:r>
          </a:p>
        </p:txBody>
      </p:sp>
      <p:sp>
        <p:nvSpPr>
          <p:cNvPr id="7" name="TextBox 65"/>
          <p:cNvSpPr txBox="1">
            <a:spLocks noChangeArrowheads="1"/>
          </p:cNvSpPr>
          <p:nvPr/>
        </p:nvSpPr>
        <p:spPr bwMode="auto">
          <a:xfrm>
            <a:off x="6513793" y="5357187"/>
            <a:ext cx="247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 smtClean="0">
                <a:solidFill>
                  <a:srgbClr val="FF0000"/>
                </a:solidFill>
              </a:rPr>
              <a:t>To capillaries = </a:t>
            </a:r>
            <a:r>
              <a:rPr lang="en-GB" altLang="en-US" sz="2000" b="1" dirty="0">
                <a:solidFill>
                  <a:srgbClr val="FF0000"/>
                </a:solidFill>
              </a:rPr>
              <a:t>O</a:t>
            </a:r>
            <a:r>
              <a:rPr lang="en-GB" altLang="en-US" sz="20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52"/>
          <p:cNvSpPr txBox="1">
            <a:spLocks noChangeArrowheads="1"/>
          </p:cNvSpPr>
          <p:nvPr/>
        </p:nvSpPr>
        <p:spPr bwMode="auto">
          <a:xfrm>
            <a:off x="6513793" y="4662396"/>
            <a:ext cx="2116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 smtClean="0">
                <a:solidFill>
                  <a:schemeClr val="accent5"/>
                </a:solidFill>
              </a:rPr>
              <a:t>To alveoli = </a:t>
            </a:r>
            <a:r>
              <a:rPr lang="en-GB" altLang="en-US" sz="2000" b="1" dirty="0">
                <a:solidFill>
                  <a:schemeClr val="accent5"/>
                </a:solidFill>
              </a:rPr>
              <a:t>CO</a:t>
            </a:r>
            <a:r>
              <a:rPr lang="en-GB" altLang="en-US" sz="2000" b="1" baseline="-250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9" name="TextBox 50"/>
          <p:cNvSpPr txBox="1">
            <a:spLocks noChangeArrowheads="1"/>
          </p:cNvSpPr>
          <p:nvPr/>
        </p:nvSpPr>
        <p:spPr bwMode="auto">
          <a:xfrm>
            <a:off x="4362411" y="936774"/>
            <a:ext cx="971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/>
              <a:t>Blood flow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1116" y="140118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kern="0" dirty="0">
                <a:latin typeface="Arial" charset="0"/>
              </a:rPr>
              <a:t>Gaseous exchange</a:t>
            </a:r>
            <a:endParaRPr lang="en-GB" sz="3600" kern="0" dirty="0">
              <a:latin typeface="Arial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805013" y="5157192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GB" altLang="en-US" sz="2000" b="1" dirty="0"/>
              <a:t>Alveoli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16441" y="1644799"/>
            <a:ext cx="584118" cy="599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820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77822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how oxygen enters the body and how it travels around the body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 the structures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respiratory systems it will move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0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Assessment criteria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structure of the respiratory system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functions of the respiratory system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main muscles involved in breathing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passage of air through the cardiorespiratory systems, including gaseous exchange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22410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Learning check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structure of the respiratory system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functions of the respiratory system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main muscles involved in breathing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passage of air through the cardiorespiratory systems, including gaseous exchange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318959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The respiratory system</a:t>
            </a:r>
          </a:p>
          <a:p>
            <a:r>
              <a:rPr lang="en-GB" dirty="0"/>
              <a:t> 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respiratory system works with the cardiovascular system to ensure the body receives oxygen and removes carbon dioxide.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respiratory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system: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oxygen from the atmosphere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Releases carbon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dioxide into the atmosphere.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cardiovascular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system: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Circulates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oxygen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cells of the body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Collects carbon dioxide from the cells.</a:t>
            </a:r>
          </a:p>
          <a:p>
            <a:pPr lvl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need oxygen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survive and perform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various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807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Respiration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overall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exchange of gases between the atmosphere and the blood.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nvolves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three processes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Breathing (pulmonary ventilation) - the process of physically moving air in and out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lungs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External respiration – the exchange of gases between the lungs and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Internal respiration – the exchange of gases between the blood and the cells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5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2606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Composition of air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4891557"/>
              </p:ext>
            </p:extLst>
          </p:nvPr>
        </p:nvGraphicFramePr>
        <p:xfrm>
          <a:off x="1907705" y="1700808"/>
          <a:ext cx="7056784" cy="32168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94935"/>
                <a:gridCol w="1354393"/>
                <a:gridCol w="1568245"/>
                <a:gridCol w="1639211"/>
              </a:tblGrid>
              <a:tr h="854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Inhaled air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Exhaled air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Difference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Nitrogen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79%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79%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Oxygen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21%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17%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 4%</a:t>
                      </a: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966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Carbon dioxide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&lt;1%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4%</a:t>
                      </a: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2068" marR="92068" marT="46044" marB="460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208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485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9837"/>
            <a:ext cx="7056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Respiratory system structures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upper respiratory system: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nose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mouth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pharynx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larynx 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lower respiratory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system: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trachea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bronchi (right bronchus and left bronchus)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bronchioles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alveoli (surrounded by capillaries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27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485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9837"/>
            <a:ext cx="691276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Respiratory system structures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860279"/>
            <a:ext cx="4676867" cy="4438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5431981"/>
            <a:ext cx="509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lungs are located in the rib cage or thoracic cavity 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20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315" y="-9485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0910" y="18864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The structure of the lungs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7018" y="1362813"/>
            <a:ext cx="228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Trachea – windpipe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9704" y="20856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Bronchi – right and left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129" y="2919777"/>
            <a:ext cx="250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Bronchioles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68143" y="3642608"/>
            <a:ext cx="200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Alveoli – air sacs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3648" y="4534059"/>
            <a:ext cx="200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Capillaries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580" y="1569518"/>
            <a:ext cx="4702560" cy="382788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131840" y="1569518"/>
            <a:ext cx="3695178" cy="7007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58412" y="2454976"/>
            <a:ext cx="3221292" cy="6335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25577" y="2270310"/>
            <a:ext cx="3322459" cy="8341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07904" y="3104443"/>
            <a:ext cx="3604661" cy="1846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>
            <a:off x="5235286" y="3827274"/>
            <a:ext cx="173285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35286" y="4293096"/>
            <a:ext cx="2258362" cy="42562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058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404664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pPr>
              <a:lnSpc>
                <a:spcPct val="150000"/>
              </a:lnSpc>
            </a:pPr>
            <a:endParaRPr lang="en-GB" altLang="en-US" sz="3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Place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hands on your rib cage.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Breathe in 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happens to the rib cage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breathe in?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happens to the rib cage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breathe out?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966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635</Words>
  <Application>Microsoft Office PowerPoint</Application>
  <PresentationFormat>On-screen Show (4:3)</PresentationFormat>
  <Paragraphs>174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Anatomy and  physiology for sports massage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Eastleigh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Strategic Managers</dc:title>
  <dc:creator>Daniel Underwood</dc:creator>
  <cp:lastModifiedBy>rfarmer</cp:lastModifiedBy>
  <cp:revision>77</cp:revision>
  <dcterms:created xsi:type="dcterms:W3CDTF">2013-12-10T13:44:44Z</dcterms:created>
  <dcterms:modified xsi:type="dcterms:W3CDTF">2015-12-04T11:55:07Z</dcterms:modified>
</cp:coreProperties>
</file>